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63" r:id="rId2"/>
    <p:sldId id="283" r:id="rId3"/>
    <p:sldId id="284" r:id="rId4"/>
    <p:sldId id="285" r:id="rId5"/>
    <p:sldId id="287" r:id="rId6"/>
    <p:sldId id="288" r:id="rId7"/>
    <p:sldId id="286" r:id="rId8"/>
    <p:sldId id="290" r:id="rId9"/>
    <p:sldId id="266" r:id="rId10"/>
    <p:sldId id="256" r:id="rId11"/>
    <p:sldId id="257" r:id="rId12"/>
    <p:sldId id="264" r:id="rId13"/>
    <p:sldId id="276" r:id="rId14"/>
    <p:sldId id="277" r:id="rId15"/>
    <p:sldId id="278" r:id="rId16"/>
    <p:sldId id="279" r:id="rId17"/>
    <p:sldId id="265" r:id="rId18"/>
    <p:sldId id="258" r:id="rId19"/>
    <p:sldId id="260" r:id="rId20"/>
    <p:sldId id="259" r:id="rId21"/>
    <p:sldId id="275" r:id="rId22"/>
    <p:sldId id="267" r:id="rId23"/>
    <p:sldId id="280" r:id="rId24"/>
    <p:sldId id="268" r:id="rId25"/>
    <p:sldId id="281" r:id="rId26"/>
    <p:sldId id="282" r:id="rId27"/>
    <p:sldId id="269" r:id="rId28"/>
    <p:sldId id="270" r:id="rId29"/>
    <p:sldId id="271" r:id="rId30"/>
    <p:sldId id="272" r:id="rId31"/>
    <p:sldId id="273" r:id="rId32"/>
    <p:sldId id="27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0166AF-DF22-4BC1-8006-6388E4FC939A}"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IN"/>
        </a:p>
      </dgm:t>
    </dgm:pt>
    <dgm:pt modelId="{90B66E5E-8CF2-47DB-BFB6-EE4658418384}">
      <dgm:prSet/>
      <dgm:spPr/>
      <dgm:t>
        <a:bodyPr/>
        <a:lstStyle/>
        <a:p>
          <a:r>
            <a:rPr lang="en-IN"/>
            <a:t>Exact Algorithms</a:t>
          </a:r>
        </a:p>
      </dgm:t>
    </dgm:pt>
    <dgm:pt modelId="{77F5B133-EF0A-4C46-987C-5FFFDE561394}" type="parTrans" cxnId="{CFDCBF88-B02D-4199-B933-4423D02B23DD}">
      <dgm:prSet/>
      <dgm:spPr/>
      <dgm:t>
        <a:bodyPr/>
        <a:lstStyle/>
        <a:p>
          <a:endParaRPr lang="en-IN"/>
        </a:p>
      </dgm:t>
    </dgm:pt>
    <dgm:pt modelId="{9B474C49-0D05-44A1-B180-9D034E9F82B7}" type="sibTrans" cxnId="{CFDCBF88-B02D-4199-B933-4423D02B23DD}">
      <dgm:prSet/>
      <dgm:spPr/>
      <dgm:t>
        <a:bodyPr/>
        <a:lstStyle/>
        <a:p>
          <a:endParaRPr lang="en-IN"/>
        </a:p>
      </dgm:t>
    </dgm:pt>
    <dgm:pt modelId="{01DD38BA-40F4-427F-929C-E659F6A5DF21}">
      <dgm:prSet/>
      <dgm:spPr/>
      <dgm:t>
        <a:bodyPr/>
        <a:lstStyle/>
        <a:p>
          <a:r>
            <a:rPr lang="en-IN"/>
            <a:t>Heuristic Algorithms</a:t>
          </a:r>
        </a:p>
      </dgm:t>
    </dgm:pt>
    <dgm:pt modelId="{16F7C54A-CB55-42DD-988F-FA7F26D37F7E}" type="parTrans" cxnId="{6D19B7E9-142B-4EE1-894A-BA513F01AABB}">
      <dgm:prSet/>
      <dgm:spPr/>
      <dgm:t>
        <a:bodyPr/>
        <a:lstStyle/>
        <a:p>
          <a:endParaRPr lang="en-IN"/>
        </a:p>
      </dgm:t>
    </dgm:pt>
    <dgm:pt modelId="{5511E30D-E1DF-4A9A-A094-32B7DF71F6B9}" type="sibTrans" cxnId="{6D19B7E9-142B-4EE1-894A-BA513F01AABB}">
      <dgm:prSet/>
      <dgm:spPr/>
      <dgm:t>
        <a:bodyPr/>
        <a:lstStyle/>
        <a:p>
          <a:endParaRPr lang="en-IN"/>
        </a:p>
      </dgm:t>
    </dgm:pt>
    <dgm:pt modelId="{EBD61373-1E2C-439E-9565-4FE8E1626625}">
      <dgm:prSet/>
      <dgm:spPr/>
      <dgm:t>
        <a:bodyPr/>
        <a:lstStyle/>
        <a:p>
          <a:r>
            <a:rPr lang="en-IN" dirty="0"/>
            <a:t>Approximate Algorithms </a:t>
          </a:r>
        </a:p>
      </dgm:t>
    </dgm:pt>
    <dgm:pt modelId="{7EE24A8E-8B05-4033-AC12-A4BAB8F9E61F}" type="parTrans" cxnId="{BA7F854A-2C18-46F9-8CE4-125222D05B29}">
      <dgm:prSet/>
      <dgm:spPr/>
      <dgm:t>
        <a:bodyPr/>
        <a:lstStyle/>
        <a:p>
          <a:endParaRPr lang="en-IN"/>
        </a:p>
      </dgm:t>
    </dgm:pt>
    <dgm:pt modelId="{D59B8AC3-F7B5-47AE-B6C4-51267D2C0F21}" type="sibTrans" cxnId="{BA7F854A-2C18-46F9-8CE4-125222D05B29}">
      <dgm:prSet/>
      <dgm:spPr/>
      <dgm:t>
        <a:bodyPr/>
        <a:lstStyle/>
        <a:p>
          <a:endParaRPr lang="en-IN"/>
        </a:p>
      </dgm:t>
    </dgm:pt>
    <dgm:pt modelId="{C1CD7A47-53A6-4F4A-857F-A8F506B409B7}">
      <dgm:prSet/>
      <dgm:spPr/>
      <dgm:t>
        <a:bodyPr/>
        <a:lstStyle/>
        <a:p>
          <a:r>
            <a:rPr lang="en-IN"/>
            <a:t>Metaheuristics Algorithms </a:t>
          </a:r>
        </a:p>
      </dgm:t>
    </dgm:pt>
    <dgm:pt modelId="{6A8CF6DF-F1FD-47FF-837C-772B86DBAA4D}" type="sibTrans" cxnId="{DC638682-964A-416E-BC94-CF4354EB8E78}">
      <dgm:prSet/>
      <dgm:spPr/>
      <dgm:t>
        <a:bodyPr/>
        <a:lstStyle/>
        <a:p>
          <a:endParaRPr lang="en-IN"/>
        </a:p>
      </dgm:t>
    </dgm:pt>
    <dgm:pt modelId="{D925A6CB-2025-4D13-BA87-FE7076244F95}" type="parTrans" cxnId="{DC638682-964A-416E-BC94-CF4354EB8E78}">
      <dgm:prSet/>
      <dgm:spPr/>
      <dgm:t>
        <a:bodyPr/>
        <a:lstStyle/>
        <a:p>
          <a:endParaRPr lang="en-IN"/>
        </a:p>
      </dgm:t>
    </dgm:pt>
    <dgm:pt modelId="{DAB1AD28-F5F0-4D64-9A58-83B63B18A9AC}" type="pres">
      <dgm:prSet presAssocID="{E80166AF-DF22-4BC1-8006-6388E4FC939A}" presName="compositeShape" presStyleCnt="0">
        <dgm:presLayoutVars>
          <dgm:dir/>
          <dgm:resizeHandles/>
        </dgm:presLayoutVars>
      </dgm:prSet>
      <dgm:spPr/>
    </dgm:pt>
    <dgm:pt modelId="{09ED6882-76B5-482E-9507-0F00ED6DE3DB}" type="pres">
      <dgm:prSet presAssocID="{E80166AF-DF22-4BC1-8006-6388E4FC939A}" presName="pyramid" presStyleLbl="node1" presStyleIdx="0" presStyleCnt="1"/>
      <dgm:spPr/>
    </dgm:pt>
    <dgm:pt modelId="{099C41F6-CC8A-4006-B62B-4AD0C985D1B6}" type="pres">
      <dgm:prSet presAssocID="{E80166AF-DF22-4BC1-8006-6388E4FC939A}" presName="theList" presStyleCnt="0"/>
      <dgm:spPr/>
    </dgm:pt>
    <dgm:pt modelId="{6E1977C3-1EC3-42EA-A669-36A7B6EBD209}" type="pres">
      <dgm:prSet presAssocID="{90B66E5E-8CF2-47DB-BFB6-EE4658418384}" presName="aNode" presStyleLbl="fgAcc1" presStyleIdx="0" presStyleCnt="4">
        <dgm:presLayoutVars>
          <dgm:bulletEnabled val="1"/>
        </dgm:presLayoutVars>
      </dgm:prSet>
      <dgm:spPr/>
    </dgm:pt>
    <dgm:pt modelId="{F46E2C35-19EF-4F0F-924E-A00751D7F5C2}" type="pres">
      <dgm:prSet presAssocID="{90B66E5E-8CF2-47DB-BFB6-EE4658418384}" presName="aSpace" presStyleCnt="0"/>
      <dgm:spPr/>
    </dgm:pt>
    <dgm:pt modelId="{D295D5AD-DF99-48AB-81CC-4B28AF23C8AB}" type="pres">
      <dgm:prSet presAssocID="{01DD38BA-40F4-427F-929C-E659F6A5DF21}" presName="aNode" presStyleLbl="fgAcc1" presStyleIdx="1" presStyleCnt="4">
        <dgm:presLayoutVars>
          <dgm:bulletEnabled val="1"/>
        </dgm:presLayoutVars>
      </dgm:prSet>
      <dgm:spPr/>
    </dgm:pt>
    <dgm:pt modelId="{9DCD7840-15CB-4D5A-951A-2073DDBFA358}" type="pres">
      <dgm:prSet presAssocID="{01DD38BA-40F4-427F-929C-E659F6A5DF21}" presName="aSpace" presStyleCnt="0"/>
      <dgm:spPr/>
    </dgm:pt>
    <dgm:pt modelId="{02D225DB-7708-49CF-A21E-0698A1D968FF}" type="pres">
      <dgm:prSet presAssocID="{EBD61373-1E2C-439E-9565-4FE8E1626625}" presName="aNode" presStyleLbl="fgAcc1" presStyleIdx="2" presStyleCnt="4">
        <dgm:presLayoutVars>
          <dgm:bulletEnabled val="1"/>
        </dgm:presLayoutVars>
      </dgm:prSet>
      <dgm:spPr/>
    </dgm:pt>
    <dgm:pt modelId="{27917A4C-B340-4412-83CD-7C0C3DB161C2}" type="pres">
      <dgm:prSet presAssocID="{EBD61373-1E2C-439E-9565-4FE8E1626625}" presName="aSpace" presStyleCnt="0"/>
      <dgm:spPr/>
    </dgm:pt>
    <dgm:pt modelId="{EFD10D3F-9F39-4DD5-8B34-B6FCE40655E9}" type="pres">
      <dgm:prSet presAssocID="{C1CD7A47-53A6-4F4A-857F-A8F506B409B7}" presName="aNode" presStyleLbl="fgAcc1" presStyleIdx="3" presStyleCnt="4">
        <dgm:presLayoutVars>
          <dgm:bulletEnabled val="1"/>
        </dgm:presLayoutVars>
      </dgm:prSet>
      <dgm:spPr/>
    </dgm:pt>
    <dgm:pt modelId="{4F1462A8-7828-4D1D-93C0-D742012B6FC0}" type="pres">
      <dgm:prSet presAssocID="{C1CD7A47-53A6-4F4A-857F-A8F506B409B7}" presName="aSpace" presStyleCnt="0"/>
      <dgm:spPr/>
    </dgm:pt>
  </dgm:ptLst>
  <dgm:cxnLst>
    <dgm:cxn modelId="{4DC3E410-6E10-4508-A3A0-D33CE9397615}" type="presOf" srcId="{E80166AF-DF22-4BC1-8006-6388E4FC939A}" destId="{DAB1AD28-F5F0-4D64-9A58-83B63B18A9AC}" srcOrd="0" destOrd="0" presId="urn:microsoft.com/office/officeart/2005/8/layout/pyramid2"/>
    <dgm:cxn modelId="{BA7F854A-2C18-46F9-8CE4-125222D05B29}" srcId="{E80166AF-DF22-4BC1-8006-6388E4FC939A}" destId="{EBD61373-1E2C-439E-9565-4FE8E1626625}" srcOrd="2" destOrd="0" parTransId="{7EE24A8E-8B05-4033-AC12-A4BAB8F9E61F}" sibTransId="{D59B8AC3-F7B5-47AE-B6C4-51267D2C0F21}"/>
    <dgm:cxn modelId="{BAEF9651-B564-4B17-BB95-74278F7AADEE}" type="presOf" srcId="{C1CD7A47-53A6-4F4A-857F-A8F506B409B7}" destId="{EFD10D3F-9F39-4DD5-8B34-B6FCE40655E9}" srcOrd="0" destOrd="0" presId="urn:microsoft.com/office/officeart/2005/8/layout/pyramid2"/>
    <dgm:cxn modelId="{DC638682-964A-416E-BC94-CF4354EB8E78}" srcId="{E80166AF-DF22-4BC1-8006-6388E4FC939A}" destId="{C1CD7A47-53A6-4F4A-857F-A8F506B409B7}" srcOrd="3" destOrd="0" parTransId="{D925A6CB-2025-4D13-BA87-FE7076244F95}" sibTransId="{6A8CF6DF-F1FD-47FF-837C-772B86DBAA4D}"/>
    <dgm:cxn modelId="{CFDCBF88-B02D-4199-B933-4423D02B23DD}" srcId="{E80166AF-DF22-4BC1-8006-6388E4FC939A}" destId="{90B66E5E-8CF2-47DB-BFB6-EE4658418384}" srcOrd="0" destOrd="0" parTransId="{77F5B133-EF0A-4C46-987C-5FFFDE561394}" sibTransId="{9B474C49-0D05-44A1-B180-9D034E9F82B7}"/>
    <dgm:cxn modelId="{A0103AA0-109A-4BAA-B7B4-4FB25BA0EDA7}" type="presOf" srcId="{90B66E5E-8CF2-47DB-BFB6-EE4658418384}" destId="{6E1977C3-1EC3-42EA-A669-36A7B6EBD209}" srcOrd="0" destOrd="0" presId="urn:microsoft.com/office/officeart/2005/8/layout/pyramid2"/>
    <dgm:cxn modelId="{27C287CA-A539-4361-90EE-89DA09E33B56}" type="presOf" srcId="{01DD38BA-40F4-427F-929C-E659F6A5DF21}" destId="{D295D5AD-DF99-48AB-81CC-4B28AF23C8AB}" srcOrd="0" destOrd="0" presId="urn:microsoft.com/office/officeart/2005/8/layout/pyramid2"/>
    <dgm:cxn modelId="{6D19B7E9-142B-4EE1-894A-BA513F01AABB}" srcId="{E80166AF-DF22-4BC1-8006-6388E4FC939A}" destId="{01DD38BA-40F4-427F-929C-E659F6A5DF21}" srcOrd="1" destOrd="0" parTransId="{16F7C54A-CB55-42DD-988F-FA7F26D37F7E}" sibTransId="{5511E30D-E1DF-4A9A-A094-32B7DF71F6B9}"/>
    <dgm:cxn modelId="{09C748FC-45FC-4AD3-B346-9D1E61C3CCCD}" type="presOf" srcId="{EBD61373-1E2C-439E-9565-4FE8E1626625}" destId="{02D225DB-7708-49CF-A21E-0698A1D968FF}" srcOrd="0" destOrd="0" presId="urn:microsoft.com/office/officeart/2005/8/layout/pyramid2"/>
    <dgm:cxn modelId="{70707BFF-56CA-4A99-B3CE-F104B2FF598B}" type="presParOf" srcId="{DAB1AD28-F5F0-4D64-9A58-83B63B18A9AC}" destId="{09ED6882-76B5-482E-9507-0F00ED6DE3DB}" srcOrd="0" destOrd="0" presId="urn:microsoft.com/office/officeart/2005/8/layout/pyramid2"/>
    <dgm:cxn modelId="{D657F69D-13A9-4E82-840D-1EEABFD43AC7}" type="presParOf" srcId="{DAB1AD28-F5F0-4D64-9A58-83B63B18A9AC}" destId="{099C41F6-CC8A-4006-B62B-4AD0C985D1B6}" srcOrd="1" destOrd="0" presId="urn:microsoft.com/office/officeart/2005/8/layout/pyramid2"/>
    <dgm:cxn modelId="{772C1D07-EB9D-4FB4-B2BA-D5E6D1FF56BF}" type="presParOf" srcId="{099C41F6-CC8A-4006-B62B-4AD0C985D1B6}" destId="{6E1977C3-1EC3-42EA-A669-36A7B6EBD209}" srcOrd="0" destOrd="0" presId="urn:microsoft.com/office/officeart/2005/8/layout/pyramid2"/>
    <dgm:cxn modelId="{2ABC12B4-0470-4ECE-B507-864D06EDDA0D}" type="presParOf" srcId="{099C41F6-CC8A-4006-B62B-4AD0C985D1B6}" destId="{F46E2C35-19EF-4F0F-924E-A00751D7F5C2}" srcOrd="1" destOrd="0" presId="urn:microsoft.com/office/officeart/2005/8/layout/pyramid2"/>
    <dgm:cxn modelId="{3E689E53-C1B0-4F0B-B8DA-AB283B396BBD}" type="presParOf" srcId="{099C41F6-CC8A-4006-B62B-4AD0C985D1B6}" destId="{D295D5AD-DF99-48AB-81CC-4B28AF23C8AB}" srcOrd="2" destOrd="0" presId="urn:microsoft.com/office/officeart/2005/8/layout/pyramid2"/>
    <dgm:cxn modelId="{20C27F7D-5429-47A5-9D05-F6C9131EEA8B}" type="presParOf" srcId="{099C41F6-CC8A-4006-B62B-4AD0C985D1B6}" destId="{9DCD7840-15CB-4D5A-951A-2073DDBFA358}" srcOrd="3" destOrd="0" presId="urn:microsoft.com/office/officeart/2005/8/layout/pyramid2"/>
    <dgm:cxn modelId="{526C10C9-FC74-420E-9B8B-5556209A43C8}" type="presParOf" srcId="{099C41F6-CC8A-4006-B62B-4AD0C985D1B6}" destId="{02D225DB-7708-49CF-A21E-0698A1D968FF}" srcOrd="4" destOrd="0" presId="urn:microsoft.com/office/officeart/2005/8/layout/pyramid2"/>
    <dgm:cxn modelId="{2844289D-6B05-4A76-9014-3E622A233827}" type="presParOf" srcId="{099C41F6-CC8A-4006-B62B-4AD0C985D1B6}" destId="{27917A4C-B340-4412-83CD-7C0C3DB161C2}" srcOrd="5" destOrd="0" presId="urn:microsoft.com/office/officeart/2005/8/layout/pyramid2"/>
    <dgm:cxn modelId="{DA3B3BD1-4597-42EA-A140-79B11E0CE471}" type="presParOf" srcId="{099C41F6-CC8A-4006-B62B-4AD0C985D1B6}" destId="{EFD10D3F-9F39-4DD5-8B34-B6FCE40655E9}" srcOrd="6" destOrd="0" presId="urn:microsoft.com/office/officeart/2005/8/layout/pyramid2"/>
    <dgm:cxn modelId="{7F169670-8FAA-4278-B7EF-1168F6469ED1}" type="presParOf" srcId="{099C41F6-CC8A-4006-B62B-4AD0C985D1B6}" destId="{4F1462A8-7828-4D1D-93C0-D742012B6FC0}"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80E576-68B6-4FFA-B9F7-C92A0A0682D6}"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IN"/>
        </a:p>
      </dgm:t>
    </dgm:pt>
    <dgm:pt modelId="{D305A02D-A904-45BB-9018-3429EFEA73EC}">
      <dgm:prSet/>
      <dgm:spPr/>
      <dgm:t>
        <a:bodyPr/>
        <a:lstStyle/>
        <a:p>
          <a:pPr algn="ctr"/>
          <a:r>
            <a:rPr lang="en-US" b="1" i="0"/>
            <a:t>Nearest Neighbor (NN) Algorithm</a:t>
          </a:r>
          <a:endParaRPr lang="en-IN"/>
        </a:p>
      </dgm:t>
    </dgm:pt>
    <dgm:pt modelId="{C544120E-2580-4935-9106-6CFE16B62967}" type="parTrans" cxnId="{F0B40160-D577-49E1-BACC-0C880FBB4F3C}">
      <dgm:prSet/>
      <dgm:spPr/>
      <dgm:t>
        <a:bodyPr/>
        <a:lstStyle/>
        <a:p>
          <a:pPr algn="ctr"/>
          <a:endParaRPr lang="en-IN"/>
        </a:p>
      </dgm:t>
    </dgm:pt>
    <dgm:pt modelId="{84CB2CD5-553E-49AC-B3AF-B52719A23E7E}" type="sibTrans" cxnId="{F0B40160-D577-49E1-BACC-0C880FBB4F3C}">
      <dgm:prSet/>
      <dgm:spPr/>
      <dgm:t>
        <a:bodyPr/>
        <a:lstStyle/>
        <a:p>
          <a:pPr algn="ctr"/>
          <a:endParaRPr lang="en-IN"/>
        </a:p>
      </dgm:t>
    </dgm:pt>
    <dgm:pt modelId="{60CA4BF5-8772-4E99-881C-4E6CD80B60FD}">
      <dgm:prSet/>
      <dgm:spPr/>
      <dgm:t>
        <a:bodyPr/>
        <a:lstStyle/>
        <a:p>
          <a:pPr algn="ctr"/>
          <a:r>
            <a:rPr lang="en-US" b="0" i="0"/>
            <a:t>Start at random city</a:t>
          </a:r>
          <a:endParaRPr lang="en-IN"/>
        </a:p>
      </dgm:t>
    </dgm:pt>
    <dgm:pt modelId="{7CCEB1CD-1F90-4795-99D9-183944C954EC}" type="parTrans" cxnId="{4E33CD0D-1363-442A-847F-ED4BFD9F68F5}">
      <dgm:prSet/>
      <dgm:spPr/>
      <dgm:t>
        <a:bodyPr/>
        <a:lstStyle/>
        <a:p>
          <a:pPr algn="ctr"/>
          <a:endParaRPr lang="en-IN"/>
        </a:p>
      </dgm:t>
    </dgm:pt>
    <dgm:pt modelId="{08066ED2-D126-416B-9022-2EEA05AFE3F4}" type="sibTrans" cxnId="{4E33CD0D-1363-442A-847F-ED4BFD9F68F5}">
      <dgm:prSet/>
      <dgm:spPr/>
      <dgm:t>
        <a:bodyPr/>
        <a:lstStyle/>
        <a:p>
          <a:pPr algn="ctr"/>
          <a:endParaRPr lang="en-IN"/>
        </a:p>
      </dgm:t>
    </dgm:pt>
    <dgm:pt modelId="{BF99BF8E-E2D1-439D-9D82-54DDBA630706}">
      <dgm:prSet/>
      <dgm:spPr/>
      <dgm:t>
        <a:bodyPr/>
        <a:lstStyle/>
        <a:p>
          <a:pPr algn="ctr"/>
          <a:r>
            <a:rPr lang="en-US" b="0" i="0" dirty="0"/>
            <a:t>Visit nearest unvisited city</a:t>
          </a:r>
          <a:endParaRPr lang="en-IN" dirty="0"/>
        </a:p>
      </dgm:t>
    </dgm:pt>
    <dgm:pt modelId="{9A5D82A2-0976-492A-8169-13055B5704E9}" type="parTrans" cxnId="{9149CD6D-FDD1-40B5-9D8C-330AEE9F4DA6}">
      <dgm:prSet/>
      <dgm:spPr/>
      <dgm:t>
        <a:bodyPr/>
        <a:lstStyle/>
        <a:p>
          <a:pPr algn="ctr"/>
          <a:endParaRPr lang="en-IN"/>
        </a:p>
      </dgm:t>
    </dgm:pt>
    <dgm:pt modelId="{BBE0948A-1F99-4B17-9C73-E55A0D184A26}" type="sibTrans" cxnId="{9149CD6D-FDD1-40B5-9D8C-330AEE9F4DA6}">
      <dgm:prSet/>
      <dgm:spPr/>
      <dgm:t>
        <a:bodyPr/>
        <a:lstStyle/>
        <a:p>
          <a:pPr algn="ctr"/>
          <a:endParaRPr lang="en-IN"/>
        </a:p>
      </dgm:t>
    </dgm:pt>
    <dgm:pt modelId="{3F64CDBA-B799-40F8-83CD-73B0A3A29B32}">
      <dgm:prSet/>
      <dgm:spPr/>
      <dgm:t>
        <a:bodyPr/>
        <a:lstStyle/>
        <a:p>
          <a:pPr algn="ctr"/>
          <a:r>
            <a:rPr lang="en-US" b="0" i="0"/>
            <a:t>Repeat step 2 until all cities visited</a:t>
          </a:r>
          <a:endParaRPr lang="en-IN"/>
        </a:p>
      </dgm:t>
    </dgm:pt>
    <dgm:pt modelId="{0ACDD290-4ED0-4800-9FC7-B31D6C2A367B}" type="parTrans" cxnId="{7FF4B39E-D89D-43A0-AC16-87F6D0696AEC}">
      <dgm:prSet/>
      <dgm:spPr/>
      <dgm:t>
        <a:bodyPr/>
        <a:lstStyle/>
        <a:p>
          <a:pPr algn="ctr"/>
          <a:endParaRPr lang="en-IN"/>
        </a:p>
      </dgm:t>
    </dgm:pt>
    <dgm:pt modelId="{84FA7EDE-B0F1-4882-AD23-5D53862F1190}" type="sibTrans" cxnId="{7FF4B39E-D89D-43A0-AC16-87F6D0696AEC}">
      <dgm:prSet/>
      <dgm:spPr/>
      <dgm:t>
        <a:bodyPr/>
        <a:lstStyle/>
        <a:p>
          <a:pPr algn="ctr"/>
          <a:endParaRPr lang="en-IN"/>
        </a:p>
      </dgm:t>
    </dgm:pt>
    <dgm:pt modelId="{4A844DB8-5E1D-4FEB-BE4C-E5CDCF46D93C}">
      <dgm:prSet/>
      <dgm:spPr/>
      <dgm:t>
        <a:bodyPr/>
        <a:lstStyle/>
        <a:p>
          <a:pPr algn="ctr"/>
          <a:r>
            <a:rPr lang="en-US" b="0" i="0"/>
            <a:t>Return to starting city</a:t>
          </a:r>
          <a:endParaRPr lang="en-IN"/>
        </a:p>
      </dgm:t>
    </dgm:pt>
    <dgm:pt modelId="{F98E48FA-E0D4-4AF6-8162-6D3576B5514D}" type="parTrans" cxnId="{80B0D824-65C0-4F21-809A-417070123D0D}">
      <dgm:prSet/>
      <dgm:spPr/>
      <dgm:t>
        <a:bodyPr/>
        <a:lstStyle/>
        <a:p>
          <a:pPr algn="ctr"/>
          <a:endParaRPr lang="en-IN"/>
        </a:p>
      </dgm:t>
    </dgm:pt>
    <dgm:pt modelId="{6E1A7C85-4DFE-4BD8-A30A-AE4647FA1EAD}" type="sibTrans" cxnId="{80B0D824-65C0-4F21-809A-417070123D0D}">
      <dgm:prSet/>
      <dgm:spPr/>
      <dgm:t>
        <a:bodyPr/>
        <a:lstStyle/>
        <a:p>
          <a:pPr algn="ctr"/>
          <a:endParaRPr lang="en-IN"/>
        </a:p>
      </dgm:t>
    </dgm:pt>
    <dgm:pt modelId="{05E91479-6E55-491D-B547-AB1017C799F2}" type="pres">
      <dgm:prSet presAssocID="{2C80E576-68B6-4FFA-B9F7-C92A0A0682D6}" presName="Name0" presStyleCnt="0">
        <dgm:presLayoutVars>
          <dgm:dir/>
          <dgm:resizeHandles val="exact"/>
        </dgm:presLayoutVars>
      </dgm:prSet>
      <dgm:spPr/>
    </dgm:pt>
    <dgm:pt modelId="{1B87D161-B258-46DC-832C-F5D7D7665D37}" type="pres">
      <dgm:prSet presAssocID="{D305A02D-A904-45BB-9018-3429EFEA73EC}" presName="node" presStyleLbl="node1" presStyleIdx="0" presStyleCnt="5">
        <dgm:presLayoutVars>
          <dgm:bulletEnabled val="1"/>
        </dgm:presLayoutVars>
      </dgm:prSet>
      <dgm:spPr/>
    </dgm:pt>
    <dgm:pt modelId="{08D22145-2388-40BC-8E03-01AB1603DB85}" type="pres">
      <dgm:prSet presAssocID="{84CB2CD5-553E-49AC-B3AF-B52719A23E7E}" presName="sibTrans" presStyleLbl="sibTrans2D1" presStyleIdx="0" presStyleCnt="4"/>
      <dgm:spPr/>
    </dgm:pt>
    <dgm:pt modelId="{72FAAE43-F2D7-40E0-B2DF-4655A77316A5}" type="pres">
      <dgm:prSet presAssocID="{84CB2CD5-553E-49AC-B3AF-B52719A23E7E}" presName="connectorText" presStyleLbl="sibTrans2D1" presStyleIdx="0" presStyleCnt="4"/>
      <dgm:spPr/>
    </dgm:pt>
    <dgm:pt modelId="{867F942E-72F9-49DE-BD68-4F07A17C6E86}" type="pres">
      <dgm:prSet presAssocID="{60CA4BF5-8772-4E99-881C-4E6CD80B60FD}" presName="node" presStyleLbl="node1" presStyleIdx="1" presStyleCnt="5">
        <dgm:presLayoutVars>
          <dgm:bulletEnabled val="1"/>
        </dgm:presLayoutVars>
      </dgm:prSet>
      <dgm:spPr/>
    </dgm:pt>
    <dgm:pt modelId="{3C58E0A2-9B35-48A8-910C-ADE7AF16003C}" type="pres">
      <dgm:prSet presAssocID="{08066ED2-D126-416B-9022-2EEA05AFE3F4}" presName="sibTrans" presStyleLbl="sibTrans2D1" presStyleIdx="1" presStyleCnt="4"/>
      <dgm:spPr/>
    </dgm:pt>
    <dgm:pt modelId="{E3C31933-F45C-4C4F-AF8C-E1D380D1B26D}" type="pres">
      <dgm:prSet presAssocID="{08066ED2-D126-416B-9022-2EEA05AFE3F4}" presName="connectorText" presStyleLbl="sibTrans2D1" presStyleIdx="1" presStyleCnt="4"/>
      <dgm:spPr/>
    </dgm:pt>
    <dgm:pt modelId="{E0526D2A-7641-47F0-A0EA-D3C059A71D7D}" type="pres">
      <dgm:prSet presAssocID="{BF99BF8E-E2D1-439D-9D82-54DDBA630706}" presName="node" presStyleLbl="node1" presStyleIdx="2" presStyleCnt="5">
        <dgm:presLayoutVars>
          <dgm:bulletEnabled val="1"/>
        </dgm:presLayoutVars>
      </dgm:prSet>
      <dgm:spPr/>
    </dgm:pt>
    <dgm:pt modelId="{4B8BF663-2B6F-4554-A4A5-37958B08D304}" type="pres">
      <dgm:prSet presAssocID="{BBE0948A-1F99-4B17-9C73-E55A0D184A26}" presName="sibTrans" presStyleLbl="sibTrans2D1" presStyleIdx="2" presStyleCnt="4"/>
      <dgm:spPr/>
    </dgm:pt>
    <dgm:pt modelId="{13F72A60-0976-4276-B6F9-6AB2D27EFD88}" type="pres">
      <dgm:prSet presAssocID="{BBE0948A-1F99-4B17-9C73-E55A0D184A26}" presName="connectorText" presStyleLbl="sibTrans2D1" presStyleIdx="2" presStyleCnt="4"/>
      <dgm:spPr/>
    </dgm:pt>
    <dgm:pt modelId="{0ECBD579-29DE-4C22-900A-3C5F3FBA4D02}" type="pres">
      <dgm:prSet presAssocID="{3F64CDBA-B799-40F8-83CD-73B0A3A29B32}" presName="node" presStyleLbl="node1" presStyleIdx="3" presStyleCnt="5">
        <dgm:presLayoutVars>
          <dgm:bulletEnabled val="1"/>
        </dgm:presLayoutVars>
      </dgm:prSet>
      <dgm:spPr/>
    </dgm:pt>
    <dgm:pt modelId="{F67E2C25-4158-4119-B901-3732CCFA299B}" type="pres">
      <dgm:prSet presAssocID="{84FA7EDE-B0F1-4882-AD23-5D53862F1190}" presName="sibTrans" presStyleLbl="sibTrans2D1" presStyleIdx="3" presStyleCnt="4"/>
      <dgm:spPr/>
    </dgm:pt>
    <dgm:pt modelId="{4A56547D-9648-4865-B287-F30238DB6C66}" type="pres">
      <dgm:prSet presAssocID="{84FA7EDE-B0F1-4882-AD23-5D53862F1190}" presName="connectorText" presStyleLbl="sibTrans2D1" presStyleIdx="3" presStyleCnt="4"/>
      <dgm:spPr/>
    </dgm:pt>
    <dgm:pt modelId="{ECAB5574-A806-4B0E-B97C-E97C7D285405}" type="pres">
      <dgm:prSet presAssocID="{4A844DB8-5E1D-4FEB-BE4C-E5CDCF46D93C}" presName="node" presStyleLbl="node1" presStyleIdx="4" presStyleCnt="5">
        <dgm:presLayoutVars>
          <dgm:bulletEnabled val="1"/>
        </dgm:presLayoutVars>
      </dgm:prSet>
      <dgm:spPr/>
    </dgm:pt>
  </dgm:ptLst>
  <dgm:cxnLst>
    <dgm:cxn modelId="{41A3E106-1BFF-41A7-BFE3-251CB864EDF1}" type="presOf" srcId="{BBE0948A-1F99-4B17-9C73-E55A0D184A26}" destId="{4B8BF663-2B6F-4554-A4A5-37958B08D304}" srcOrd="0" destOrd="0" presId="urn:microsoft.com/office/officeart/2005/8/layout/process1"/>
    <dgm:cxn modelId="{4E33CD0D-1363-442A-847F-ED4BFD9F68F5}" srcId="{2C80E576-68B6-4FFA-B9F7-C92A0A0682D6}" destId="{60CA4BF5-8772-4E99-881C-4E6CD80B60FD}" srcOrd="1" destOrd="0" parTransId="{7CCEB1CD-1F90-4795-99D9-183944C954EC}" sibTransId="{08066ED2-D126-416B-9022-2EEA05AFE3F4}"/>
    <dgm:cxn modelId="{80B0D824-65C0-4F21-809A-417070123D0D}" srcId="{2C80E576-68B6-4FFA-B9F7-C92A0A0682D6}" destId="{4A844DB8-5E1D-4FEB-BE4C-E5CDCF46D93C}" srcOrd="4" destOrd="0" parTransId="{F98E48FA-E0D4-4AF6-8162-6D3576B5514D}" sibTransId="{6E1A7C85-4DFE-4BD8-A30A-AE4647FA1EAD}"/>
    <dgm:cxn modelId="{AE36A22F-04E3-4E17-9603-E2BE921229CE}" type="presOf" srcId="{84CB2CD5-553E-49AC-B3AF-B52719A23E7E}" destId="{72FAAE43-F2D7-40E0-B2DF-4655A77316A5}" srcOrd="1" destOrd="0" presId="urn:microsoft.com/office/officeart/2005/8/layout/process1"/>
    <dgm:cxn modelId="{F0B40160-D577-49E1-BACC-0C880FBB4F3C}" srcId="{2C80E576-68B6-4FFA-B9F7-C92A0A0682D6}" destId="{D305A02D-A904-45BB-9018-3429EFEA73EC}" srcOrd="0" destOrd="0" parTransId="{C544120E-2580-4935-9106-6CFE16B62967}" sibTransId="{84CB2CD5-553E-49AC-B3AF-B52719A23E7E}"/>
    <dgm:cxn modelId="{3FDBBE69-9856-48AE-9D11-CC3BC9EBD7D7}" type="presOf" srcId="{2C80E576-68B6-4FFA-B9F7-C92A0A0682D6}" destId="{05E91479-6E55-491D-B547-AB1017C799F2}" srcOrd="0" destOrd="0" presId="urn:microsoft.com/office/officeart/2005/8/layout/process1"/>
    <dgm:cxn modelId="{F26D714D-F76E-4715-BA60-0BC9BB01934D}" type="presOf" srcId="{BF99BF8E-E2D1-439D-9D82-54DDBA630706}" destId="{E0526D2A-7641-47F0-A0EA-D3C059A71D7D}" srcOrd="0" destOrd="0" presId="urn:microsoft.com/office/officeart/2005/8/layout/process1"/>
    <dgm:cxn modelId="{9149CD6D-FDD1-40B5-9D8C-330AEE9F4DA6}" srcId="{2C80E576-68B6-4FFA-B9F7-C92A0A0682D6}" destId="{BF99BF8E-E2D1-439D-9D82-54DDBA630706}" srcOrd="2" destOrd="0" parTransId="{9A5D82A2-0976-492A-8169-13055B5704E9}" sibTransId="{BBE0948A-1F99-4B17-9C73-E55A0D184A26}"/>
    <dgm:cxn modelId="{30DD0252-CFCC-4980-8764-DEB5A9A8B392}" type="presOf" srcId="{BBE0948A-1F99-4B17-9C73-E55A0D184A26}" destId="{13F72A60-0976-4276-B6F9-6AB2D27EFD88}" srcOrd="1" destOrd="0" presId="urn:microsoft.com/office/officeart/2005/8/layout/process1"/>
    <dgm:cxn modelId="{CCB1DF75-32A4-4A99-9507-6BC7143B67CA}" type="presOf" srcId="{84FA7EDE-B0F1-4882-AD23-5D53862F1190}" destId="{4A56547D-9648-4865-B287-F30238DB6C66}" srcOrd="1" destOrd="0" presId="urn:microsoft.com/office/officeart/2005/8/layout/process1"/>
    <dgm:cxn modelId="{7FF4B39E-D89D-43A0-AC16-87F6D0696AEC}" srcId="{2C80E576-68B6-4FFA-B9F7-C92A0A0682D6}" destId="{3F64CDBA-B799-40F8-83CD-73B0A3A29B32}" srcOrd="3" destOrd="0" parTransId="{0ACDD290-4ED0-4800-9FC7-B31D6C2A367B}" sibTransId="{84FA7EDE-B0F1-4882-AD23-5D53862F1190}"/>
    <dgm:cxn modelId="{E65049A9-FB7A-480D-B101-603FD906FD5F}" type="presOf" srcId="{84FA7EDE-B0F1-4882-AD23-5D53862F1190}" destId="{F67E2C25-4158-4119-B901-3732CCFA299B}" srcOrd="0" destOrd="0" presId="urn:microsoft.com/office/officeart/2005/8/layout/process1"/>
    <dgm:cxn modelId="{913AC3B3-0E0E-4C2A-9B64-EADF5F8EF99E}" type="presOf" srcId="{08066ED2-D126-416B-9022-2EEA05AFE3F4}" destId="{E3C31933-F45C-4C4F-AF8C-E1D380D1B26D}" srcOrd="1" destOrd="0" presId="urn:microsoft.com/office/officeart/2005/8/layout/process1"/>
    <dgm:cxn modelId="{8BB50EB4-620F-4F53-A463-D3E11BF6067E}" type="presOf" srcId="{08066ED2-D126-416B-9022-2EEA05AFE3F4}" destId="{3C58E0A2-9B35-48A8-910C-ADE7AF16003C}" srcOrd="0" destOrd="0" presId="urn:microsoft.com/office/officeart/2005/8/layout/process1"/>
    <dgm:cxn modelId="{0C9CB1BD-8020-4462-B3A9-8A909CBB0EF5}" type="presOf" srcId="{4A844DB8-5E1D-4FEB-BE4C-E5CDCF46D93C}" destId="{ECAB5574-A806-4B0E-B97C-E97C7D285405}" srcOrd="0" destOrd="0" presId="urn:microsoft.com/office/officeart/2005/8/layout/process1"/>
    <dgm:cxn modelId="{1B0FD4C2-A187-4D33-804A-C0317D6887A8}" type="presOf" srcId="{60CA4BF5-8772-4E99-881C-4E6CD80B60FD}" destId="{867F942E-72F9-49DE-BD68-4F07A17C6E86}" srcOrd="0" destOrd="0" presId="urn:microsoft.com/office/officeart/2005/8/layout/process1"/>
    <dgm:cxn modelId="{D89C99C6-ED4A-483B-9BA3-3FA7B86C9189}" type="presOf" srcId="{3F64CDBA-B799-40F8-83CD-73B0A3A29B32}" destId="{0ECBD579-29DE-4C22-900A-3C5F3FBA4D02}" srcOrd="0" destOrd="0" presId="urn:microsoft.com/office/officeart/2005/8/layout/process1"/>
    <dgm:cxn modelId="{3B71D2D3-AA47-48E0-88D7-E0B628A165E2}" type="presOf" srcId="{84CB2CD5-553E-49AC-B3AF-B52719A23E7E}" destId="{08D22145-2388-40BC-8E03-01AB1603DB85}" srcOrd="0" destOrd="0" presId="urn:microsoft.com/office/officeart/2005/8/layout/process1"/>
    <dgm:cxn modelId="{10B868EF-63A8-46F3-9564-CF7D9A82649F}" type="presOf" srcId="{D305A02D-A904-45BB-9018-3429EFEA73EC}" destId="{1B87D161-B258-46DC-832C-F5D7D7665D37}" srcOrd="0" destOrd="0" presId="urn:microsoft.com/office/officeart/2005/8/layout/process1"/>
    <dgm:cxn modelId="{13328692-BE3F-4ADB-9E36-8C4FD27717DA}" type="presParOf" srcId="{05E91479-6E55-491D-B547-AB1017C799F2}" destId="{1B87D161-B258-46DC-832C-F5D7D7665D37}" srcOrd="0" destOrd="0" presId="urn:microsoft.com/office/officeart/2005/8/layout/process1"/>
    <dgm:cxn modelId="{BF3BA7DD-64D4-4A26-91CD-D0AF327361B8}" type="presParOf" srcId="{05E91479-6E55-491D-B547-AB1017C799F2}" destId="{08D22145-2388-40BC-8E03-01AB1603DB85}" srcOrd="1" destOrd="0" presId="urn:microsoft.com/office/officeart/2005/8/layout/process1"/>
    <dgm:cxn modelId="{4BF04354-FA00-4FBE-B7BE-346B87ABDE01}" type="presParOf" srcId="{08D22145-2388-40BC-8E03-01AB1603DB85}" destId="{72FAAE43-F2D7-40E0-B2DF-4655A77316A5}" srcOrd="0" destOrd="0" presId="urn:microsoft.com/office/officeart/2005/8/layout/process1"/>
    <dgm:cxn modelId="{C223B8A9-1127-4BE6-B3AA-FB3BD5ACD58C}" type="presParOf" srcId="{05E91479-6E55-491D-B547-AB1017C799F2}" destId="{867F942E-72F9-49DE-BD68-4F07A17C6E86}" srcOrd="2" destOrd="0" presId="urn:microsoft.com/office/officeart/2005/8/layout/process1"/>
    <dgm:cxn modelId="{D1928DCD-0746-453D-8BDD-1F3585EC14F5}" type="presParOf" srcId="{05E91479-6E55-491D-B547-AB1017C799F2}" destId="{3C58E0A2-9B35-48A8-910C-ADE7AF16003C}" srcOrd="3" destOrd="0" presId="urn:microsoft.com/office/officeart/2005/8/layout/process1"/>
    <dgm:cxn modelId="{3EFE2B96-58CA-40B5-9FB7-0AC0E9447D82}" type="presParOf" srcId="{3C58E0A2-9B35-48A8-910C-ADE7AF16003C}" destId="{E3C31933-F45C-4C4F-AF8C-E1D380D1B26D}" srcOrd="0" destOrd="0" presId="urn:microsoft.com/office/officeart/2005/8/layout/process1"/>
    <dgm:cxn modelId="{BB041931-2EE8-4BF6-B554-28B964475613}" type="presParOf" srcId="{05E91479-6E55-491D-B547-AB1017C799F2}" destId="{E0526D2A-7641-47F0-A0EA-D3C059A71D7D}" srcOrd="4" destOrd="0" presId="urn:microsoft.com/office/officeart/2005/8/layout/process1"/>
    <dgm:cxn modelId="{160BDFB6-687F-4682-99A1-29B1DFF2E4DF}" type="presParOf" srcId="{05E91479-6E55-491D-B547-AB1017C799F2}" destId="{4B8BF663-2B6F-4554-A4A5-37958B08D304}" srcOrd="5" destOrd="0" presId="urn:microsoft.com/office/officeart/2005/8/layout/process1"/>
    <dgm:cxn modelId="{0499D870-F4B3-4300-9306-7137548FA4C5}" type="presParOf" srcId="{4B8BF663-2B6F-4554-A4A5-37958B08D304}" destId="{13F72A60-0976-4276-B6F9-6AB2D27EFD88}" srcOrd="0" destOrd="0" presId="urn:microsoft.com/office/officeart/2005/8/layout/process1"/>
    <dgm:cxn modelId="{BFD1DD52-17F6-4403-B19E-300AB858441B}" type="presParOf" srcId="{05E91479-6E55-491D-B547-AB1017C799F2}" destId="{0ECBD579-29DE-4C22-900A-3C5F3FBA4D02}" srcOrd="6" destOrd="0" presId="urn:microsoft.com/office/officeart/2005/8/layout/process1"/>
    <dgm:cxn modelId="{64E32B81-DB0A-4080-9BB6-1E594DC92232}" type="presParOf" srcId="{05E91479-6E55-491D-B547-AB1017C799F2}" destId="{F67E2C25-4158-4119-B901-3732CCFA299B}" srcOrd="7" destOrd="0" presId="urn:microsoft.com/office/officeart/2005/8/layout/process1"/>
    <dgm:cxn modelId="{A21F3108-2E16-4A91-B7E0-13CA65E6895E}" type="presParOf" srcId="{F67E2C25-4158-4119-B901-3732CCFA299B}" destId="{4A56547D-9648-4865-B287-F30238DB6C66}" srcOrd="0" destOrd="0" presId="urn:microsoft.com/office/officeart/2005/8/layout/process1"/>
    <dgm:cxn modelId="{B40C7B46-E0AC-42C5-9840-D872E92B53C3}" type="presParOf" srcId="{05E91479-6E55-491D-B547-AB1017C799F2}" destId="{ECAB5574-A806-4B0E-B97C-E97C7D285405}"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ED6882-76B5-482E-9507-0F00ED6DE3DB}">
      <dsp:nvSpPr>
        <dsp:cNvPr id="0" name=""/>
        <dsp:cNvSpPr/>
      </dsp:nvSpPr>
      <dsp:spPr>
        <a:xfrm>
          <a:off x="1608131" y="0"/>
          <a:ext cx="2817845" cy="2817845"/>
        </a:xfrm>
        <a:prstGeom prst="triangl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1977C3-1EC3-42EA-A669-36A7B6EBD209}">
      <dsp:nvSpPr>
        <dsp:cNvPr id="0" name=""/>
        <dsp:cNvSpPr/>
      </dsp:nvSpPr>
      <dsp:spPr>
        <a:xfrm>
          <a:off x="3017053" y="282059"/>
          <a:ext cx="1831599" cy="500827"/>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Exact Algorithms</a:t>
          </a:r>
        </a:p>
      </dsp:txBody>
      <dsp:txXfrm>
        <a:off x="3041501" y="306507"/>
        <a:ext cx="1782703" cy="451931"/>
      </dsp:txXfrm>
    </dsp:sp>
    <dsp:sp modelId="{D295D5AD-DF99-48AB-81CC-4B28AF23C8AB}">
      <dsp:nvSpPr>
        <dsp:cNvPr id="0" name=""/>
        <dsp:cNvSpPr/>
      </dsp:nvSpPr>
      <dsp:spPr>
        <a:xfrm>
          <a:off x="3017053" y="845491"/>
          <a:ext cx="1831599" cy="500827"/>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Heuristic Algorithms</a:t>
          </a:r>
        </a:p>
      </dsp:txBody>
      <dsp:txXfrm>
        <a:off x="3041501" y="869939"/>
        <a:ext cx="1782703" cy="451931"/>
      </dsp:txXfrm>
    </dsp:sp>
    <dsp:sp modelId="{02D225DB-7708-49CF-A21E-0698A1D968FF}">
      <dsp:nvSpPr>
        <dsp:cNvPr id="0" name=""/>
        <dsp:cNvSpPr/>
      </dsp:nvSpPr>
      <dsp:spPr>
        <a:xfrm>
          <a:off x="3017053" y="1408922"/>
          <a:ext cx="1831599" cy="500827"/>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Approximate Algorithms </a:t>
          </a:r>
        </a:p>
      </dsp:txBody>
      <dsp:txXfrm>
        <a:off x="3041501" y="1433370"/>
        <a:ext cx="1782703" cy="451931"/>
      </dsp:txXfrm>
    </dsp:sp>
    <dsp:sp modelId="{EFD10D3F-9F39-4DD5-8B34-B6FCE40655E9}">
      <dsp:nvSpPr>
        <dsp:cNvPr id="0" name=""/>
        <dsp:cNvSpPr/>
      </dsp:nvSpPr>
      <dsp:spPr>
        <a:xfrm>
          <a:off x="3017053" y="1972353"/>
          <a:ext cx="1831599" cy="500827"/>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Metaheuristics Algorithms </a:t>
          </a:r>
        </a:p>
      </dsp:txBody>
      <dsp:txXfrm>
        <a:off x="3041501" y="1996801"/>
        <a:ext cx="1782703" cy="4519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7D161-B258-46DC-832C-F5D7D7665D37}">
      <dsp:nvSpPr>
        <dsp:cNvPr id="0" name=""/>
        <dsp:cNvSpPr/>
      </dsp:nvSpPr>
      <dsp:spPr>
        <a:xfrm>
          <a:off x="4332" y="356753"/>
          <a:ext cx="1343143" cy="12214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a:t>Nearest Neighbor (NN) Algorithm</a:t>
          </a:r>
          <a:endParaRPr lang="en-IN" sz="1800" kern="1200"/>
        </a:p>
      </dsp:txBody>
      <dsp:txXfrm>
        <a:off x="40106" y="392527"/>
        <a:ext cx="1271595" cy="1149873"/>
      </dsp:txXfrm>
    </dsp:sp>
    <dsp:sp modelId="{08D22145-2388-40BC-8E03-01AB1603DB85}">
      <dsp:nvSpPr>
        <dsp:cNvPr id="0" name=""/>
        <dsp:cNvSpPr/>
      </dsp:nvSpPr>
      <dsp:spPr>
        <a:xfrm>
          <a:off x="1481790" y="800914"/>
          <a:ext cx="284746" cy="333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1481790" y="867534"/>
        <a:ext cx="199322" cy="199859"/>
      </dsp:txXfrm>
    </dsp:sp>
    <dsp:sp modelId="{867F942E-72F9-49DE-BD68-4F07A17C6E86}">
      <dsp:nvSpPr>
        <dsp:cNvPr id="0" name=""/>
        <dsp:cNvSpPr/>
      </dsp:nvSpPr>
      <dsp:spPr>
        <a:xfrm>
          <a:off x="1884733" y="356753"/>
          <a:ext cx="1343143" cy="12214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Start at random city</a:t>
          </a:r>
          <a:endParaRPr lang="en-IN" sz="1800" kern="1200"/>
        </a:p>
      </dsp:txBody>
      <dsp:txXfrm>
        <a:off x="1920507" y="392527"/>
        <a:ext cx="1271595" cy="1149873"/>
      </dsp:txXfrm>
    </dsp:sp>
    <dsp:sp modelId="{3C58E0A2-9B35-48A8-910C-ADE7AF16003C}">
      <dsp:nvSpPr>
        <dsp:cNvPr id="0" name=""/>
        <dsp:cNvSpPr/>
      </dsp:nvSpPr>
      <dsp:spPr>
        <a:xfrm>
          <a:off x="3362191" y="800914"/>
          <a:ext cx="284746" cy="333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3362191" y="867534"/>
        <a:ext cx="199322" cy="199859"/>
      </dsp:txXfrm>
    </dsp:sp>
    <dsp:sp modelId="{E0526D2A-7641-47F0-A0EA-D3C059A71D7D}">
      <dsp:nvSpPr>
        <dsp:cNvPr id="0" name=""/>
        <dsp:cNvSpPr/>
      </dsp:nvSpPr>
      <dsp:spPr>
        <a:xfrm>
          <a:off x="3765134" y="356753"/>
          <a:ext cx="1343143" cy="12214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Visit nearest unvisited city</a:t>
          </a:r>
          <a:endParaRPr lang="en-IN" sz="1800" kern="1200" dirty="0"/>
        </a:p>
      </dsp:txBody>
      <dsp:txXfrm>
        <a:off x="3800908" y="392527"/>
        <a:ext cx="1271595" cy="1149873"/>
      </dsp:txXfrm>
    </dsp:sp>
    <dsp:sp modelId="{4B8BF663-2B6F-4554-A4A5-37958B08D304}">
      <dsp:nvSpPr>
        <dsp:cNvPr id="0" name=""/>
        <dsp:cNvSpPr/>
      </dsp:nvSpPr>
      <dsp:spPr>
        <a:xfrm>
          <a:off x="5242592" y="800914"/>
          <a:ext cx="284746" cy="333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5242592" y="867534"/>
        <a:ext cx="199322" cy="199859"/>
      </dsp:txXfrm>
    </dsp:sp>
    <dsp:sp modelId="{0ECBD579-29DE-4C22-900A-3C5F3FBA4D02}">
      <dsp:nvSpPr>
        <dsp:cNvPr id="0" name=""/>
        <dsp:cNvSpPr/>
      </dsp:nvSpPr>
      <dsp:spPr>
        <a:xfrm>
          <a:off x="5645535" y="356753"/>
          <a:ext cx="1343143" cy="12214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Repeat step 2 until all cities visited</a:t>
          </a:r>
          <a:endParaRPr lang="en-IN" sz="1800" kern="1200"/>
        </a:p>
      </dsp:txBody>
      <dsp:txXfrm>
        <a:off x="5681309" y="392527"/>
        <a:ext cx="1271595" cy="1149873"/>
      </dsp:txXfrm>
    </dsp:sp>
    <dsp:sp modelId="{F67E2C25-4158-4119-B901-3732CCFA299B}">
      <dsp:nvSpPr>
        <dsp:cNvPr id="0" name=""/>
        <dsp:cNvSpPr/>
      </dsp:nvSpPr>
      <dsp:spPr>
        <a:xfrm>
          <a:off x="7122992" y="800914"/>
          <a:ext cx="284746" cy="333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7122992" y="867534"/>
        <a:ext cx="199322" cy="199859"/>
      </dsp:txXfrm>
    </dsp:sp>
    <dsp:sp modelId="{ECAB5574-A806-4B0E-B97C-E97C7D285405}">
      <dsp:nvSpPr>
        <dsp:cNvPr id="0" name=""/>
        <dsp:cNvSpPr/>
      </dsp:nvSpPr>
      <dsp:spPr>
        <a:xfrm>
          <a:off x="7525935" y="356753"/>
          <a:ext cx="1343143" cy="12214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Return to starting city</a:t>
          </a:r>
          <a:endParaRPr lang="en-IN" sz="1800" kern="1200"/>
        </a:p>
      </dsp:txBody>
      <dsp:txXfrm>
        <a:off x="7561709" y="392527"/>
        <a:ext cx="1271595" cy="1149873"/>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17D8E1-8EAA-43F0-BF2E-0DD3EBF62D14}" type="datetimeFigureOut">
              <a:rPr lang="en-IN" smtClean="0"/>
              <a:t>13-01-2024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13F4F7-41DF-4027-8A69-249179152295}"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902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17D8E1-8EAA-43F0-BF2E-0DD3EBF62D14}" type="datetimeFigureOut">
              <a:rPr lang="en-IN" smtClean="0"/>
              <a:t>13-01-2024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13F4F7-41DF-4027-8A69-249179152295}" type="slidenum">
              <a:rPr lang="en-IN" smtClean="0"/>
              <a:t>‹#›</a:t>
            </a:fld>
            <a:endParaRPr lang="en-IN"/>
          </a:p>
        </p:txBody>
      </p:sp>
    </p:spTree>
    <p:extLst>
      <p:ext uri="{BB962C8B-B14F-4D97-AF65-F5344CB8AC3E}">
        <p14:creationId xmlns:p14="http://schemas.microsoft.com/office/powerpoint/2010/main" val="797441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17D8E1-8EAA-43F0-BF2E-0DD3EBF62D14}" type="datetimeFigureOut">
              <a:rPr lang="en-IN" smtClean="0"/>
              <a:t>13-01-2024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13F4F7-41DF-4027-8A69-249179152295}" type="slidenum">
              <a:rPr lang="en-IN" smtClean="0"/>
              <a:t>‹#›</a:t>
            </a:fld>
            <a:endParaRPr lang="en-IN"/>
          </a:p>
        </p:txBody>
      </p:sp>
    </p:spTree>
    <p:extLst>
      <p:ext uri="{BB962C8B-B14F-4D97-AF65-F5344CB8AC3E}">
        <p14:creationId xmlns:p14="http://schemas.microsoft.com/office/powerpoint/2010/main" val="2947095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17D8E1-8EAA-43F0-BF2E-0DD3EBF62D14}" type="datetimeFigureOut">
              <a:rPr lang="en-IN" smtClean="0"/>
              <a:t>13-01-2024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13F4F7-41DF-4027-8A69-249179152295}" type="slidenum">
              <a:rPr lang="en-IN" smtClean="0"/>
              <a:t>‹#›</a:t>
            </a:fld>
            <a:endParaRPr lang="en-IN"/>
          </a:p>
        </p:txBody>
      </p:sp>
    </p:spTree>
    <p:extLst>
      <p:ext uri="{BB962C8B-B14F-4D97-AF65-F5344CB8AC3E}">
        <p14:creationId xmlns:p14="http://schemas.microsoft.com/office/powerpoint/2010/main" val="3096637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17D8E1-8EAA-43F0-BF2E-0DD3EBF62D14}" type="datetimeFigureOut">
              <a:rPr lang="en-IN" smtClean="0"/>
              <a:t>13-01-2024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13F4F7-41DF-4027-8A69-249179152295}"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122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17D8E1-8EAA-43F0-BF2E-0DD3EBF62D14}" type="datetimeFigureOut">
              <a:rPr lang="en-IN" smtClean="0"/>
              <a:t>13-01-2024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13F4F7-41DF-4027-8A69-249179152295}" type="slidenum">
              <a:rPr lang="en-IN" smtClean="0"/>
              <a:t>‹#›</a:t>
            </a:fld>
            <a:endParaRPr lang="en-IN"/>
          </a:p>
        </p:txBody>
      </p:sp>
    </p:spTree>
    <p:extLst>
      <p:ext uri="{BB962C8B-B14F-4D97-AF65-F5344CB8AC3E}">
        <p14:creationId xmlns:p14="http://schemas.microsoft.com/office/powerpoint/2010/main" val="2322359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17D8E1-8EAA-43F0-BF2E-0DD3EBF62D14}" type="datetimeFigureOut">
              <a:rPr lang="en-IN" smtClean="0"/>
              <a:t>13-01-2024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C13F4F7-41DF-4027-8A69-249179152295}" type="slidenum">
              <a:rPr lang="en-IN" smtClean="0"/>
              <a:t>‹#›</a:t>
            </a:fld>
            <a:endParaRPr lang="en-IN"/>
          </a:p>
        </p:txBody>
      </p:sp>
    </p:spTree>
    <p:extLst>
      <p:ext uri="{BB962C8B-B14F-4D97-AF65-F5344CB8AC3E}">
        <p14:creationId xmlns:p14="http://schemas.microsoft.com/office/powerpoint/2010/main" val="1664046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17D8E1-8EAA-43F0-BF2E-0DD3EBF62D14}" type="datetimeFigureOut">
              <a:rPr lang="en-IN" smtClean="0"/>
              <a:t>13-01-2024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C13F4F7-41DF-4027-8A69-249179152295}" type="slidenum">
              <a:rPr lang="en-IN" smtClean="0"/>
              <a:t>‹#›</a:t>
            </a:fld>
            <a:endParaRPr lang="en-IN"/>
          </a:p>
        </p:txBody>
      </p:sp>
    </p:spTree>
    <p:extLst>
      <p:ext uri="{BB962C8B-B14F-4D97-AF65-F5344CB8AC3E}">
        <p14:creationId xmlns:p14="http://schemas.microsoft.com/office/powerpoint/2010/main" val="2055248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717D8E1-8EAA-43F0-BF2E-0DD3EBF62D14}" type="datetimeFigureOut">
              <a:rPr lang="en-IN" smtClean="0"/>
              <a:t>13-01-2024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BC13F4F7-41DF-4027-8A69-249179152295}" type="slidenum">
              <a:rPr lang="en-IN" smtClean="0"/>
              <a:t>‹#›</a:t>
            </a:fld>
            <a:endParaRPr lang="en-IN"/>
          </a:p>
        </p:txBody>
      </p:sp>
    </p:spTree>
    <p:extLst>
      <p:ext uri="{BB962C8B-B14F-4D97-AF65-F5344CB8AC3E}">
        <p14:creationId xmlns:p14="http://schemas.microsoft.com/office/powerpoint/2010/main" val="548333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717D8E1-8EAA-43F0-BF2E-0DD3EBF62D14}" type="datetimeFigureOut">
              <a:rPr lang="en-IN" smtClean="0"/>
              <a:t>13-01-2024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C13F4F7-41DF-4027-8A69-249179152295}" type="slidenum">
              <a:rPr lang="en-IN" smtClean="0"/>
              <a:t>‹#›</a:t>
            </a:fld>
            <a:endParaRPr lang="en-IN"/>
          </a:p>
        </p:txBody>
      </p:sp>
    </p:spTree>
    <p:extLst>
      <p:ext uri="{BB962C8B-B14F-4D97-AF65-F5344CB8AC3E}">
        <p14:creationId xmlns:p14="http://schemas.microsoft.com/office/powerpoint/2010/main" val="2479526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17D8E1-8EAA-43F0-BF2E-0DD3EBF62D14}" type="datetimeFigureOut">
              <a:rPr lang="en-IN" smtClean="0"/>
              <a:t>13-01-2024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13F4F7-41DF-4027-8A69-249179152295}" type="slidenum">
              <a:rPr lang="en-IN" smtClean="0"/>
              <a:t>‹#›</a:t>
            </a:fld>
            <a:endParaRPr lang="en-IN"/>
          </a:p>
        </p:txBody>
      </p:sp>
    </p:spTree>
    <p:extLst>
      <p:ext uri="{BB962C8B-B14F-4D97-AF65-F5344CB8AC3E}">
        <p14:creationId xmlns:p14="http://schemas.microsoft.com/office/powerpoint/2010/main" val="3898613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717D8E1-8EAA-43F0-BF2E-0DD3EBF62D14}" type="datetimeFigureOut">
              <a:rPr lang="en-IN" smtClean="0"/>
              <a:t>13-01-2024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C13F4F7-41DF-4027-8A69-249179152295}"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68680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6.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21605C-9806-A567-72DC-C5855A861035}"/>
              </a:ext>
            </a:extLst>
          </p:cNvPr>
          <p:cNvSpPr>
            <a:spLocks noGrp="1"/>
          </p:cNvSpPr>
          <p:nvPr>
            <p:ph idx="1"/>
          </p:nvPr>
        </p:nvSpPr>
        <p:spPr>
          <a:xfrm>
            <a:off x="4469363" y="1348855"/>
            <a:ext cx="6834672" cy="3540970"/>
          </a:xfrm>
        </p:spPr>
        <p:txBody>
          <a:bodyPr>
            <a:normAutofit/>
          </a:bodyPr>
          <a:lstStyle/>
          <a:p>
            <a:pPr marL="566928" lvl="3" indent="0" algn="ctr">
              <a:buNone/>
            </a:pPr>
            <a:r>
              <a:rPr lang="en-IN" sz="7200" dirty="0">
                <a:latin typeface="Bookman Old Style" panose="02050604050505020204" pitchFamily="18" charset="0"/>
              </a:rPr>
              <a:t>Travelling Salesman Problem</a:t>
            </a:r>
          </a:p>
        </p:txBody>
      </p:sp>
      <p:sp>
        <p:nvSpPr>
          <p:cNvPr id="6" name="Rectangle: Rounded Corners 5">
            <a:extLst>
              <a:ext uri="{FF2B5EF4-FFF2-40B4-BE49-F238E27FC236}">
                <a16:creationId xmlns:a16="http://schemas.microsoft.com/office/drawing/2014/main" id="{674A41BF-4C9D-4480-FA24-0A120F30756D}"/>
              </a:ext>
            </a:extLst>
          </p:cNvPr>
          <p:cNvSpPr/>
          <p:nvPr/>
        </p:nvSpPr>
        <p:spPr>
          <a:xfrm>
            <a:off x="331236" y="222768"/>
            <a:ext cx="3415004" cy="6358833"/>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 Placeholder 3">
            <a:extLst>
              <a:ext uri="{FF2B5EF4-FFF2-40B4-BE49-F238E27FC236}">
                <a16:creationId xmlns:a16="http://schemas.microsoft.com/office/drawing/2014/main" id="{403F3594-5E8A-BEAB-EB72-849472066CEC}"/>
              </a:ext>
            </a:extLst>
          </p:cNvPr>
          <p:cNvSpPr>
            <a:spLocks noGrp="1"/>
          </p:cNvSpPr>
          <p:nvPr>
            <p:ph type="body" sz="half" idx="2"/>
          </p:nvPr>
        </p:nvSpPr>
        <p:spPr>
          <a:xfrm>
            <a:off x="438538" y="3729912"/>
            <a:ext cx="3200400" cy="2606761"/>
          </a:xfrm>
        </p:spPr>
        <p:txBody>
          <a:bodyPr>
            <a:normAutofit/>
          </a:bodyPr>
          <a:lstStyle/>
          <a:p>
            <a:pPr algn="ctr"/>
            <a:r>
              <a:rPr lang="en-IN" sz="1600" b="1" i="1" dirty="0"/>
              <a:t>Submitted By:- </a:t>
            </a:r>
          </a:p>
          <a:p>
            <a:pPr algn="ctr"/>
            <a:r>
              <a:rPr lang="en-IN" sz="1600" b="1" i="1" dirty="0"/>
              <a:t>Name : Kusum Sharma</a:t>
            </a:r>
          </a:p>
          <a:p>
            <a:pPr algn="ctr"/>
            <a:r>
              <a:rPr lang="en-IN" sz="1600" b="1" i="1" dirty="0" err="1"/>
              <a:t>Enrollment</a:t>
            </a:r>
            <a:r>
              <a:rPr lang="en-IN" sz="1600" b="1" i="1" dirty="0"/>
              <a:t> No:- 00602102023</a:t>
            </a:r>
          </a:p>
          <a:p>
            <a:pPr algn="ctr"/>
            <a:r>
              <a:rPr lang="en-IN" sz="1600" b="1" i="1" dirty="0"/>
              <a:t>Department: </a:t>
            </a:r>
            <a:r>
              <a:rPr lang="en-IN" sz="1600" b="1" i="1" dirty="0" err="1"/>
              <a:t>MtechCSE</a:t>
            </a:r>
            <a:r>
              <a:rPr lang="en-IN" sz="1600" b="1" i="1" dirty="0"/>
              <a:t>(AI)</a:t>
            </a:r>
          </a:p>
        </p:txBody>
      </p:sp>
      <p:sp>
        <p:nvSpPr>
          <p:cNvPr id="2" name="Title 1">
            <a:extLst>
              <a:ext uri="{FF2B5EF4-FFF2-40B4-BE49-F238E27FC236}">
                <a16:creationId xmlns:a16="http://schemas.microsoft.com/office/drawing/2014/main" id="{0D9FB972-739A-EC00-B67D-F2D7472B7B20}"/>
              </a:ext>
            </a:extLst>
          </p:cNvPr>
          <p:cNvSpPr>
            <a:spLocks noGrp="1"/>
          </p:cNvSpPr>
          <p:nvPr>
            <p:ph type="title"/>
          </p:nvPr>
        </p:nvSpPr>
        <p:spPr>
          <a:xfrm>
            <a:off x="457199" y="833340"/>
            <a:ext cx="3200400" cy="2286000"/>
          </a:xfrm>
        </p:spPr>
        <p:txBody>
          <a:bodyPr>
            <a:normAutofit fontScale="90000"/>
          </a:bodyPr>
          <a:lstStyle/>
          <a:p>
            <a:pPr algn="ctr"/>
            <a:r>
              <a:rPr lang="en-IN" sz="4800" b="1" dirty="0"/>
              <a:t>A </a:t>
            </a:r>
            <a:br>
              <a:rPr lang="en-IN" sz="4800" b="1" dirty="0"/>
            </a:br>
            <a:r>
              <a:rPr lang="en-IN" sz="4800" b="1" dirty="0"/>
              <a:t>NP-Complete </a:t>
            </a:r>
            <a:br>
              <a:rPr lang="en-IN" sz="4800" b="1" dirty="0"/>
            </a:br>
            <a:r>
              <a:rPr lang="en-IN" sz="4800" b="1" dirty="0"/>
              <a:t>Problem</a:t>
            </a:r>
          </a:p>
        </p:txBody>
      </p:sp>
      <p:sp>
        <p:nvSpPr>
          <p:cNvPr id="7" name="TextBox 6">
            <a:extLst>
              <a:ext uri="{FF2B5EF4-FFF2-40B4-BE49-F238E27FC236}">
                <a16:creationId xmlns:a16="http://schemas.microsoft.com/office/drawing/2014/main" id="{2A86B10B-EAC5-C507-BBB8-09DC89A8735F}"/>
              </a:ext>
            </a:extLst>
          </p:cNvPr>
          <p:cNvSpPr txBox="1"/>
          <p:nvPr/>
        </p:nvSpPr>
        <p:spPr>
          <a:xfrm>
            <a:off x="9041362" y="4951678"/>
            <a:ext cx="3023117" cy="1384995"/>
          </a:xfrm>
          <a:prstGeom prst="rect">
            <a:avLst/>
          </a:prstGeom>
          <a:noFill/>
        </p:spPr>
        <p:txBody>
          <a:bodyPr wrap="square" rtlCol="0">
            <a:spAutoFit/>
          </a:bodyPr>
          <a:lstStyle/>
          <a:p>
            <a:pPr algn="ctr"/>
            <a:r>
              <a:rPr lang="en-IN" sz="2800" dirty="0"/>
              <a:t>Submitted to :-</a:t>
            </a:r>
          </a:p>
          <a:p>
            <a:pPr algn="ctr"/>
            <a:r>
              <a:rPr lang="en-IN" sz="2800" dirty="0" err="1"/>
              <a:t>Dr.</a:t>
            </a:r>
            <a:r>
              <a:rPr lang="en-IN" sz="2800" dirty="0"/>
              <a:t> Jha </a:t>
            </a:r>
          </a:p>
          <a:p>
            <a:pPr algn="ctr"/>
            <a:r>
              <a:rPr lang="en-IN" sz="2800" dirty="0"/>
              <a:t>CSE Dept</a:t>
            </a:r>
          </a:p>
        </p:txBody>
      </p:sp>
    </p:spTree>
    <p:extLst>
      <p:ext uri="{BB962C8B-B14F-4D97-AF65-F5344CB8AC3E}">
        <p14:creationId xmlns:p14="http://schemas.microsoft.com/office/powerpoint/2010/main" val="346940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1E7C13-BF1E-82E3-8E01-B24EF11C74C1}"/>
              </a:ext>
            </a:extLst>
          </p:cNvPr>
          <p:cNvSpPr txBox="1"/>
          <p:nvPr/>
        </p:nvSpPr>
        <p:spPr>
          <a:xfrm>
            <a:off x="632148" y="800549"/>
            <a:ext cx="9897978" cy="1307409"/>
          </a:xfrm>
          <a:prstGeom prst="rect">
            <a:avLst/>
          </a:prstGeom>
          <a:noFill/>
        </p:spPr>
        <p:txBody>
          <a:bodyPr wrap="square">
            <a:spAutoFit/>
          </a:bodyPr>
          <a:lstStyle/>
          <a:p>
            <a:pPr algn="l">
              <a:lnSpc>
                <a:spcPct val="200000"/>
              </a:lnSpc>
            </a:pPr>
            <a:r>
              <a:rPr lang="en-US" sz="2400" b="1" i="0" dirty="0">
                <a:solidFill>
                  <a:srgbClr val="1C1917"/>
                </a:solidFill>
                <a:effectLst/>
                <a:highlight>
                  <a:srgbClr val="FFFF00"/>
                </a:highlight>
                <a:latin typeface="-apple-system"/>
              </a:rPr>
              <a:t>Ant Colony Optimization Outline</a:t>
            </a:r>
          </a:p>
          <a:p>
            <a:pPr algn="l">
              <a:lnSpc>
                <a:spcPct val="200000"/>
              </a:lnSpc>
              <a:buFont typeface="Arial" panose="020B0604020202020204" pitchFamily="34" charset="0"/>
              <a:buChar char="•"/>
            </a:pPr>
            <a:r>
              <a:rPr lang="en-US" b="0" i="0" dirty="0">
                <a:solidFill>
                  <a:srgbClr val="1C1917"/>
                </a:solidFill>
                <a:effectLst/>
                <a:latin typeface="-apple-system"/>
              </a:rPr>
              <a:t>First ACO algorithm was Ant System (AS) in 1991</a:t>
            </a:r>
          </a:p>
        </p:txBody>
      </p:sp>
      <p:sp>
        <p:nvSpPr>
          <p:cNvPr id="3" name="TextBox 2">
            <a:extLst>
              <a:ext uri="{FF2B5EF4-FFF2-40B4-BE49-F238E27FC236}">
                <a16:creationId xmlns:a16="http://schemas.microsoft.com/office/drawing/2014/main" id="{209890EE-B7A1-ABF3-B894-5ACD1314C398}"/>
              </a:ext>
            </a:extLst>
          </p:cNvPr>
          <p:cNvSpPr txBox="1"/>
          <p:nvPr/>
        </p:nvSpPr>
        <p:spPr>
          <a:xfrm>
            <a:off x="632148" y="2334602"/>
            <a:ext cx="10098055" cy="1448923"/>
          </a:xfrm>
          <a:prstGeom prst="rect">
            <a:avLst/>
          </a:prstGeom>
          <a:noFill/>
        </p:spPr>
        <p:txBody>
          <a:bodyPr wrap="square">
            <a:spAutoFit/>
          </a:bodyPr>
          <a:lstStyle/>
          <a:p>
            <a:pPr>
              <a:lnSpc>
                <a:spcPct val="115000"/>
              </a:lnSpc>
              <a:spcAft>
                <a:spcPts val="800"/>
              </a:spcAft>
            </a:pPr>
            <a:r>
              <a:rPr lang="en-IN" sz="1800" b="1" u="sng" kern="100" dirty="0">
                <a:effectLst/>
                <a:latin typeface="Times New Roman" panose="02020603050405020304" pitchFamily="18" charset="0"/>
                <a:ea typeface="Calibri" panose="020F0502020204030204" pitchFamily="34" charset="0"/>
                <a:cs typeface="Times New Roman" panose="02020603050405020304" pitchFamily="18" charset="0"/>
              </a:rPr>
              <a:t>Biological Inspiration of Ant Colony Optimisation:-</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Ant Colony Optimization (ACO) is inspired by the foraging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behavior</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of real ants. The biological inspiration comes from the observation of how ant colonies efficiently find the shortest path between their nest and a food source.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F371E98E-68BF-8396-2EAB-95349CEBA7E3}"/>
              </a:ext>
            </a:extLst>
          </p:cNvPr>
          <p:cNvSpPr txBox="1"/>
          <p:nvPr/>
        </p:nvSpPr>
        <p:spPr>
          <a:xfrm>
            <a:off x="632148" y="4467370"/>
            <a:ext cx="10312659" cy="1130374"/>
          </a:xfrm>
          <a:prstGeom prst="rect">
            <a:avLst/>
          </a:prstGeom>
          <a:noFill/>
        </p:spPr>
        <p:txBody>
          <a:bodyPr wrap="square">
            <a:spAutoFit/>
          </a:bodyPr>
          <a:lstStyle/>
          <a:p>
            <a:pPr>
              <a:lnSpc>
                <a:spcPct val="115000"/>
              </a:lnSpc>
              <a:spcAft>
                <a:spcPts val="800"/>
              </a:spcAft>
            </a:pPr>
            <a:r>
              <a:rPr lang="en-IN" sz="1800" b="1" u="sng" kern="100" dirty="0">
                <a:effectLst/>
                <a:latin typeface="Times New Roman" panose="02020603050405020304" pitchFamily="18" charset="0"/>
                <a:ea typeface="Calibri" panose="020F0502020204030204" pitchFamily="34" charset="0"/>
                <a:cs typeface="Times New Roman" panose="02020603050405020304" pitchFamily="18" charset="0"/>
              </a:rPr>
              <a:t>How Ants Communicate?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Ants indirectly communicate with each other using Pheromones. It is a Chemical that ants deposit on the ground in order to mark some favourable path that should followed by other members of the colony.</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0389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3A9E63-101F-C945-D293-88B9E7AFFDB7}"/>
              </a:ext>
            </a:extLst>
          </p:cNvPr>
          <p:cNvSpPr txBox="1"/>
          <p:nvPr/>
        </p:nvSpPr>
        <p:spPr>
          <a:xfrm>
            <a:off x="634481" y="282462"/>
            <a:ext cx="2536977" cy="338554"/>
          </a:xfrm>
          <a:prstGeom prst="rect">
            <a:avLst/>
          </a:prstGeom>
          <a:noFill/>
        </p:spPr>
        <p:txBody>
          <a:bodyPr wrap="none" rtlCol="0">
            <a:spAutoFit/>
          </a:bodyPr>
          <a:lstStyle/>
          <a:p>
            <a:r>
              <a:rPr lang="en-IN" sz="1600" b="1" u="sng" dirty="0"/>
              <a:t>Double Bridge Experiment:-</a:t>
            </a:r>
          </a:p>
        </p:txBody>
      </p:sp>
      <p:pic>
        <p:nvPicPr>
          <p:cNvPr id="1028" name="Picture 4">
            <a:extLst>
              <a:ext uri="{FF2B5EF4-FFF2-40B4-BE49-F238E27FC236}">
                <a16:creationId xmlns:a16="http://schemas.microsoft.com/office/drawing/2014/main" id="{B69B2D79-4173-B85C-ACA4-9381AA099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562" y="1630701"/>
            <a:ext cx="4187665" cy="179829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81E699CD-1D6C-1763-64B8-B2B62AD73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8" y="1503460"/>
            <a:ext cx="3724272" cy="17982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86B5897-5FA4-3F57-2E40-E25C735CA3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805" y="3720919"/>
            <a:ext cx="3794387" cy="1706885"/>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88B9C3B4-97B7-1DB7-E5C7-E9B9EAB50C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3316" y="3720919"/>
            <a:ext cx="3575084" cy="16336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1EB2B037-A476-23CE-BB30-6C0956A30F3B}"/>
              </a:ext>
            </a:extLst>
          </p:cNvPr>
          <p:cNvSpPr>
            <a:spLocks noChangeArrowheads="1"/>
          </p:cNvSpPr>
          <p:nvPr/>
        </p:nvSpPr>
        <p:spPr bwMode="auto">
          <a:xfrm>
            <a:off x="1116563" y="834228"/>
            <a:ext cx="13781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Principle of Ant Colony Optimization:-</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6">
            <a:extLst>
              <a:ext uri="{FF2B5EF4-FFF2-40B4-BE49-F238E27FC236}">
                <a16:creationId xmlns:a16="http://schemas.microsoft.com/office/drawing/2014/main" id="{3080D72E-4B83-0CE9-6A22-431C98C59B24}"/>
              </a:ext>
            </a:extLst>
          </p:cNvPr>
          <p:cNvSpPr>
            <a:spLocks noChangeArrowheads="1"/>
          </p:cNvSpPr>
          <p:nvPr/>
        </p:nvSpPr>
        <p:spPr bwMode="auto">
          <a:xfrm>
            <a:off x="1116563" y="4045056"/>
            <a:ext cx="137816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95483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79AF8B-D172-AA2E-A420-92DF795979C4}"/>
              </a:ext>
            </a:extLst>
          </p:cNvPr>
          <p:cNvPicPr>
            <a:picLocks noChangeAspect="1"/>
          </p:cNvPicPr>
          <p:nvPr/>
        </p:nvPicPr>
        <p:blipFill>
          <a:blip r:embed="rId2"/>
          <a:stretch>
            <a:fillRect/>
          </a:stretch>
        </p:blipFill>
        <p:spPr>
          <a:xfrm>
            <a:off x="908051" y="3351357"/>
            <a:ext cx="4615345" cy="1788722"/>
          </a:xfrm>
          <a:prstGeom prst="rect">
            <a:avLst/>
          </a:prstGeom>
        </p:spPr>
      </p:pic>
      <p:sp>
        <p:nvSpPr>
          <p:cNvPr id="4" name="Rectangle 2">
            <a:extLst>
              <a:ext uri="{FF2B5EF4-FFF2-40B4-BE49-F238E27FC236}">
                <a16:creationId xmlns:a16="http://schemas.microsoft.com/office/drawing/2014/main" id="{DB14F13B-D596-D9D2-06DC-2CF17BCD301A}"/>
              </a:ext>
            </a:extLst>
          </p:cNvPr>
          <p:cNvSpPr>
            <a:spLocks noChangeArrowheads="1"/>
          </p:cNvSpPr>
          <p:nvPr/>
        </p:nvSpPr>
        <p:spPr bwMode="auto">
          <a:xfrm>
            <a:off x="765177" y="860731"/>
            <a:ext cx="605403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sng"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Successful Ant Colony Ant Optimization Algorithms:-</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1">
            <a:extLst>
              <a:ext uri="{FF2B5EF4-FFF2-40B4-BE49-F238E27FC236}">
                <a16:creationId xmlns:a16="http://schemas.microsoft.com/office/drawing/2014/main" id="{C1CEB0AD-B8C3-79F9-4BDF-87889B2B2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51" y="1378815"/>
            <a:ext cx="4416423" cy="17599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EADF73B9-D2F5-4116-F36A-69F8AEA1DE0B}"/>
              </a:ext>
            </a:extLst>
          </p:cNvPr>
          <p:cNvSpPr>
            <a:spLocks noChangeArrowheads="1"/>
          </p:cNvSpPr>
          <p:nvPr/>
        </p:nvSpPr>
        <p:spPr bwMode="auto">
          <a:xfrm>
            <a:off x="561975" y="2374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928857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FF715F6-7CE9-4776-17C4-64BE3827B8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 y="1216103"/>
            <a:ext cx="5188944" cy="1949370"/>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a:extLst>
              <a:ext uri="{FF2B5EF4-FFF2-40B4-BE49-F238E27FC236}">
                <a16:creationId xmlns:a16="http://schemas.microsoft.com/office/drawing/2014/main" id="{4F0D6E45-650C-73B0-09A0-BBBA8F407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3692528"/>
            <a:ext cx="5456062" cy="159325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4B504B34-D913-B86D-339F-3C7C69A093E1}"/>
              </a:ext>
            </a:extLst>
          </p:cNvPr>
          <p:cNvSpPr>
            <a:spLocks noChangeArrowheads="1"/>
          </p:cNvSpPr>
          <p:nvPr/>
        </p:nvSpPr>
        <p:spPr bwMode="auto">
          <a:xfrm>
            <a:off x="733425" y="551776"/>
            <a:ext cx="4952381"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ACO(Ant Colony Optimization) </a:t>
            </a:r>
            <a:r>
              <a:rPr kumimoji="0" lang="en-US" altLang="en-US" sz="1600" b="1"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Algorthim</a:t>
            </a:r>
            <a:r>
              <a:rPr kumimoji="0" lang="en-US" altLang="en-US" sz="1600" b="1"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step-by-step:-</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Step 1. </a:t>
            </a:r>
            <a:r>
              <a:rPr kumimoji="0" lang="en-US" altLang="en-US" sz="1600" b="1"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Inititalize</a:t>
            </a:r>
            <a:r>
              <a:rPr kumimoji="0" lang="en-US" altLang="en-US" sz="1600" b="1"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ACO Parameters</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DA73545D-B4BA-692F-37D0-B16C52B68181}"/>
              </a:ext>
            </a:extLst>
          </p:cNvPr>
          <p:cNvSpPr>
            <a:spLocks noChangeArrowheads="1"/>
          </p:cNvSpPr>
          <p:nvPr/>
        </p:nvSpPr>
        <p:spPr bwMode="auto">
          <a:xfrm>
            <a:off x="685800" y="3204272"/>
            <a:ext cx="288290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Step 2 : Construct Ant Solution </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4FB7B9F3-4543-6B1D-5FBC-2D2787F7A63B}"/>
              </a:ext>
            </a:extLst>
          </p:cNvPr>
          <p:cNvSpPr>
            <a:spLocks noChangeArrowheads="1"/>
          </p:cNvSpPr>
          <p:nvPr/>
        </p:nvSpPr>
        <p:spPr bwMode="auto">
          <a:xfrm>
            <a:off x="6506196" y="652960"/>
            <a:ext cx="130968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Step 3 :- Place each ant in the Starting Node:-</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E8D5CDD-C6E1-C707-4965-8EE59031D34C}"/>
              </a:ext>
            </a:extLst>
          </p:cNvPr>
          <p:cNvPicPr>
            <a:picLocks noChangeAspect="1"/>
          </p:cNvPicPr>
          <p:nvPr/>
        </p:nvPicPr>
        <p:blipFill>
          <a:blip r:embed="rId4"/>
          <a:stretch>
            <a:fillRect/>
          </a:stretch>
        </p:blipFill>
        <p:spPr>
          <a:xfrm>
            <a:off x="6363970" y="1216103"/>
            <a:ext cx="5731510" cy="1885315"/>
          </a:xfrm>
          <a:prstGeom prst="rect">
            <a:avLst/>
          </a:prstGeom>
          <a:ln w="19050">
            <a:solidFill>
              <a:schemeClr val="tx1"/>
            </a:solidFill>
          </a:ln>
        </p:spPr>
      </p:pic>
      <p:sp>
        <p:nvSpPr>
          <p:cNvPr id="6" name="Rectangle 7">
            <a:extLst>
              <a:ext uri="{FF2B5EF4-FFF2-40B4-BE49-F238E27FC236}">
                <a16:creationId xmlns:a16="http://schemas.microsoft.com/office/drawing/2014/main" id="{4CA92518-0FC9-96D1-4CFB-1AC6B90D1EC4}"/>
              </a:ext>
            </a:extLst>
          </p:cNvPr>
          <p:cNvSpPr>
            <a:spLocks noChangeArrowheads="1"/>
          </p:cNvSpPr>
          <p:nvPr/>
        </p:nvSpPr>
        <p:spPr bwMode="auto">
          <a:xfrm>
            <a:off x="6363970" y="329938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Here kth ant move from node I to node j with probability.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078" name="Picture 1">
            <a:extLst>
              <a:ext uri="{FF2B5EF4-FFF2-40B4-BE49-F238E27FC236}">
                <a16:creationId xmlns:a16="http://schemas.microsoft.com/office/drawing/2014/main" id="{B7CC4126-B247-7A03-F004-5FEC6E24CE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3970" y="3766108"/>
            <a:ext cx="3467100" cy="18446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8">
            <a:extLst>
              <a:ext uri="{FF2B5EF4-FFF2-40B4-BE49-F238E27FC236}">
                <a16:creationId xmlns:a16="http://schemas.microsoft.com/office/drawing/2014/main" id="{640DA0EC-D54B-0496-8A3E-A7BDEDE69B25}"/>
              </a:ext>
            </a:extLst>
          </p:cNvPr>
          <p:cNvSpPr>
            <a:spLocks noChangeArrowheads="1"/>
          </p:cNvSpPr>
          <p:nvPr/>
        </p:nvSpPr>
        <p:spPr bwMode="auto">
          <a:xfrm>
            <a:off x="6363970" y="560125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655229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1A118A9-3B64-9450-738F-BD7AB369BCB4}"/>
              </a:ext>
            </a:extLst>
          </p:cNvPr>
          <p:cNvSpPr>
            <a:spLocks noChangeArrowheads="1"/>
          </p:cNvSpPr>
          <p:nvPr/>
        </p:nvSpPr>
        <p:spPr bwMode="auto">
          <a:xfrm>
            <a:off x="737118" y="452669"/>
            <a:ext cx="626325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Step 4 :- Each ant will select next node by applying state transition rule.</a:t>
            </a:r>
            <a:endParaRPr kumimoji="0" lang="en-US" altLang="en-US"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7" name="Picture 1">
            <a:extLst>
              <a:ext uri="{FF2B5EF4-FFF2-40B4-BE49-F238E27FC236}">
                <a16:creationId xmlns:a16="http://schemas.microsoft.com/office/drawing/2014/main" id="{42CBC896-F538-F708-2A55-3E262FD7A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118" y="943623"/>
            <a:ext cx="4488025" cy="26555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02E4702E-378B-6C29-9039-3DC44B06C66D}"/>
              </a:ext>
            </a:extLst>
          </p:cNvPr>
          <p:cNvSpPr>
            <a:spLocks noChangeArrowheads="1"/>
          </p:cNvSpPr>
          <p:nvPr/>
        </p:nvSpPr>
        <p:spPr bwMode="auto">
          <a:xfrm>
            <a:off x="737118" y="3751529"/>
            <a:ext cx="694933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Step 5:- Repeat until ant build the best solution , then compute the fitness value.</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4FD8E571-4C10-E44C-C7BE-08CF75565B40}"/>
              </a:ext>
            </a:extLst>
          </p:cNvPr>
          <p:cNvSpPr txBox="1"/>
          <p:nvPr/>
        </p:nvSpPr>
        <p:spPr>
          <a:xfrm>
            <a:off x="737118" y="4090083"/>
            <a:ext cx="6097554" cy="2075825"/>
          </a:xfrm>
          <a:prstGeom prst="rect">
            <a:avLst/>
          </a:prstGeom>
          <a:noFill/>
        </p:spPr>
        <p:txBody>
          <a:bodyPr wrap="square">
            <a:spAutoFit/>
          </a:bodyPr>
          <a:lstStyle/>
          <a:p>
            <a:pPr>
              <a:lnSpc>
                <a:spcPct val="107000"/>
              </a:lnSpc>
              <a:spcAft>
                <a:spcPts val="800"/>
              </a:spcAft>
            </a:pPr>
            <a:r>
              <a:rPr lang="en-IN" sz="1600" b="1" i="1" kern="100" dirty="0">
                <a:effectLst/>
                <a:latin typeface="Times New Roman" panose="02020603050405020304" pitchFamily="18" charset="0"/>
                <a:ea typeface="Calibri" panose="020F0502020204030204" pitchFamily="34" charset="0"/>
                <a:cs typeface="Times New Roman" panose="02020603050405020304" pitchFamily="18" charset="0"/>
              </a:rPr>
              <a:t>Step 6:- Update the best solution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b="1" u="sng" kern="100" dirty="0">
                <a:effectLst/>
                <a:latin typeface="Times New Roman" panose="02020603050405020304" pitchFamily="18" charset="0"/>
                <a:ea typeface="Calibri" panose="020F0502020204030204" pitchFamily="34" charset="0"/>
                <a:cs typeface="Times New Roman" panose="02020603050405020304" pitchFamily="18" charset="0"/>
              </a:rPr>
              <a:t>Compare the best solution with easy ant solution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If (ant(k) solution  &lt; Best Solution)</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Consider Ant(k) Best Solution</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80613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1BD61F0-1895-55F6-255E-05FF1BEAD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72" t="3508" r="2711"/>
          <a:stretch>
            <a:fillRect/>
          </a:stretch>
        </p:blipFill>
        <p:spPr bwMode="auto">
          <a:xfrm>
            <a:off x="620952" y="138992"/>
            <a:ext cx="4244485" cy="2637055"/>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1">
            <a:extLst>
              <a:ext uri="{FF2B5EF4-FFF2-40B4-BE49-F238E27FC236}">
                <a16:creationId xmlns:a16="http://schemas.microsoft.com/office/drawing/2014/main" id="{91C0EFE0-94D8-51A0-4716-C62BD730D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6523" y="198271"/>
            <a:ext cx="2463414" cy="26370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0053D3B6-12AD-7810-201C-38038B1AD8F1}"/>
              </a:ext>
            </a:extLst>
          </p:cNvPr>
          <p:cNvSpPr>
            <a:spLocks noChangeArrowheads="1"/>
          </p:cNvSpPr>
          <p:nvPr/>
        </p:nvSpPr>
        <p:spPr bwMode="auto">
          <a:xfrm>
            <a:off x="0" y="2384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58344AAA-1FD1-BCB8-6069-DD50294BABE5}"/>
              </a:ext>
            </a:extLst>
          </p:cNvPr>
          <p:cNvSpPr>
            <a:spLocks noChangeArrowheads="1"/>
          </p:cNvSpPr>
          <p:nvPr/>
        </p:nvSpPr>
        <p:spPr bwMode="auto">
          <a:xfrm>
            <a:off x="0" y="4578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7">
            <a:extLst>
              <a:ext uri="{FF2B5EF4-FFF2-40B4-BE49-F238E27FC236}">
                <a16:creationId xmlns:a16="http://schemas.microsoft.com/office/drawing/2014/main" id="{8787C7EC-8CF0-1B3E-6830-58C70F0DCCA6}"/>
              </a:ext>
            </a:extLst>
          </p:cNvPr>
          <p:cNvSpPr>
            <a:spLocks noChangeArrowheads="1"/>
          </p:cNvSpPr>
          <p:nvPr/>
        </p:nvSpPr>
        <p:spPr bwMode="auto">
          <a:xfrm>
            <a:off x="454089" y="2849008"/>
            <a:ext cx="5820824"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Step 7 :-Apply offline Pheromone update </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(Note- Pheromone trail are updated when all ants complete their cost/solution)</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Case 1 </a:t>
            </a: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For best solution Increase the level of Pheromone Trials</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Case 2 - For worst solution Decrease the level of Pheromone Trials</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Pheromone  Level Updating Equation:-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126" name="Picture 1">
            <a:extLst>
              <a:ext uri="{FF2B5EF4-FFF2-40B4-BE49-F238E27FC236}">
                <a16:creationId xmlns:a16="http://schemas.microsoft.com/office/drawing/2014/main" id="{E5D1B25F-0F20-AC86-0C6C-5F14CCAABD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9152"/>
          <a:stretch>
            <a:fillRect/>
          </a:stretch>
        </p:blipFill>
        <p:spPr bwMode="auto">
          <a:xfrm>
            <a:off x="454089" y="4135876"/>
            <a:ext cx="6189307" cy="20813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8">
            <a:extLst>
              <a:ext uri="{FF2B5EF4-FFF2-40B4-BE49-F238E27FC236}">
                <a16:creationId xmlns:a16="http://schemas.microsoft.com/office/drawing/2014/main" id="{C9943D2E-438E-42CF-3844-F99F04B89188}"/>
              </a:ext>
            </a:extLst>
          </p:cNvPr>
          <p:cNvSpPr>
            <a:spLocks noChangeArrowheads="1"/>
          </p:cNvSpPr>
          <p:nvPr/>
        </p:nvSpPr>
        <p:spPr bwMode="auto">
          <a:xfrm>
            <a:off x="0" y="20494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895488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a:extLst>
              <a:ext uri="{FF2B5EF4-FFF2-40B4-BE49-F238E27FC236}">
                <a16:creationId xmlns:a16="http://schemas.microsoft.com/office/drawing/2014/main" id="{E1F24687-FE29-01E2-0438-AB9D9017D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32" y="1084713"/>
            <a:ext cx="4017808" cy="294053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05C2AE93-9E53-78E8-780F-061947E5D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9370" y="1084712"/>
            <a:ext cx="3786902" cy="2940525"/>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1">
            <a:extLst>
              <a:ext uri="{FF2B5EF4-FFF2-40B4-BE49-F238E27FC236}">
                <a16:creationId xmlns:a16="http://schemas.microsoft.com/office/drawing/2014/main" id="{9490C6EB-D96E-DCFC-75C9-E660E549FB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0188" y="1105869"/>
            <a:ext cx="3696492" cy="29405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FBEA1479-97D3-FE6A-7A24-10D63B2DEE30}"/>
              </a:ext>
            </a:extLst>
          </p:cNvPr>
          <p:cNvSpPr>
            <a:spLocks noChangeArrowheads="1"/>
          </p:cNvSpPr>
          <p:nvPr/>
        </p:nvSpPr>
        <p:spPr bwMode="auto">
          <a:xfrm>
            <a:off x="401217" y="334643"/>
            <a:ext cx="340349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Step 8 </a:t>
            </a:r>
            <a:r>
              <a:rPr kumimoji="0" lang="en-US" altLang="en-US" b="1"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b="1"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Display the Best Solution</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7C472BEA-ADEA-28A7-AD60-C58393171B3D}"/>
              </a:ext>
            </a:extLst>
          </p:cNvPr>
          <p:cNvSpPr>
            <a:spLocks noChangeArrowheads="1"/>
          </p:cNvSpPr>
          <p:nvPr/>
        </p:nvSpPr>
        <p:spPr bwMode="auto">
          <a:xfrm>
            <a:off x="783772" y="51274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6">
            <a:extLst>
              <a:ext uri="{FF2B5EF4-FFF2-40B4-BE49-F238E27FC236}">
                <a16:creationId xmlns:a16="http://schemas.microsoft.com/office/drawing/2014/main" id="{FD882F94-D9A3-B23D-CDB1-DBD6A1A98A6A}"/>
              </a:ext>
            </a:extLst>
          </p:cNvPr>
          <p:cNvSpPr>
            <a:spLocks noChangeArrowheads="1"/>
          </p:cNvSpPr>
          <p:nvPr/>
        </p:nvSpPr>
        <p:spPr bwMode="auto">
          <a:xfrm>
            <a:off x="783772" y="71547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Arrow: Right 4">
            <a:extLst>
              <a:ext uri="{FF2B5EF4-FFF2-40B4-BE49-F238E27FC236}">
                <a16:creationId xmlns:a16="http://schemas.microsoft.com/office/drawing/2014/main" id="{EE49EA49-04E7-7BF5-6E86-25CF6A4D518F}"/>
              </a:ext>
            </a:extLst>
          </p:cNvPr>
          <p:cNvSpPr/>
          <p:nvPr/>
        </p:nvSpPr>
        <p:spPr>
          <a:xfrm>
            <a:off x="3993502" y="2547257"/>
            <a:ext cx="416554" cy="3918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Right 5">
            <a:extLst>
              <a:ext uri="{FF2B5EF4-FFF2-40B4-BE49-F238E27FC236}">
                <a16:creationId xmlns:a16="http://schemas.microsoft.com/office/drawing/2014/main" id="{CFBFF56D-17A2-EEFC-3DFC-0554D4784D66}"/>
              </a:ext>
            </a:extLst>
          </p:cNvPr>
          <p:cNvSpPr/>
          <p:nvPr/>
        </p:nvSpPr>
        <p:spPr>
          <a:xfrm>
            <a:off x="8116949" y="2576131"/>
            <a:ext cx="416554" cy="3918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16602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F5E07D-CEB8-8EB0-9413-9DF35D22F91D}"/>
              </a:ext>
            </a:extLst>
          </p:cNvPr>
          <p:cNvSpPr txBox="1"/>
          <p:nvPr/>
        </p:nvSpPr>
        <p:spPr>
          <a:xfrm>
            <a:off x="529513" y="203057"/>
            <a:ext cx="10723206" cy="6647974"/>
          </a:xfrm>
          <a:prstGeom prst="rect">
            <a:avLst/>
          </a:prstGeom>
          <a:noFill/>
        </p:spPr>
        <p:txBody>
          <a:bodyPr wrap="square">
            <a:spAutoFit/>
          </a:bodyPr>
          <a:lstStyle/>
          <a:p>
            <a:pPr marR="228600" rtl="0">
              <a:spcBef>
                <a:spcPts val="1800"/>
              </a:spcBef>
              <a:spcAft>
                <a:spcPts val="1800"/>
              </a:spcAft>
            </a:pPr>
            <a:r>
              <a:rPr lang="en-US" sz="1400" b="1" i="0" u="none" strike="noStrike" dirty="0">
                <a:solidFill>
                  <a:srgbClr val="1F1F1F"/>
                </a:solidFill>
                <a:effectLst/>
                <a:highlight>
                  <a:srgbClr val="00FFFF"/>
                </a:highlight>
                <a:latin typeface="Arial" panose="020B0604020202020204" pitchFamily="34" charset="0"/>
              </a:rPr>
              <a:t>Mathematical Formulation:</a:t>
            </a:r>
            <a:endParaRPr lang="en-US" sz="1400" b="0" dirty="0">
              <a:effectLst/>
              <a:highlight>
                <a:srgbClr val="00FFFF"/>
              </a:highlight>
            </a:endParaRPr>
          </a:p>
          <a:p>
            <a:pPr marR="228600" rtl="0">
              <a:lnSpc>
                <a:spcPct val="150000"/>
              </a:lnSpc>
              <a:spcBef>
                <a:spcPts val="0"/>
              </a:spcBef>
              <a:spcAft>
                <a:spcPts val="1800"/>
              </a:spcAft>
            </a:pPr>
            <a:r>
              <a:rPr lang="en-US" sz="1600" b="0" i="0" u="none" strike="noStrike" dirty="0">
                <a:solidFill>
                  <a:srgbClr val="1F1F1F"/>
                </a:solidFill>
                <a:effectLst/>
                <a:latin typeface="Arial" panose="020B0604020202020204" pitchFamily="34" charset="0"/>
              </a:rPr>
              <a:t>Let G = (V, E) be a complete undirected graph with n vertices, where V = {v1, v2, ..., </a:t>
            </a:r>
            <a:r>
              <a:rPr lang="en-US" sz="1600" b="0" i="0" u="none" strike="noStrike" dirty="0" err="1">
                <a:solidFill>
                  <a:srgbClr val="1F1F1F"/>
                </a:solidFill>
                <a:effectLst/>
                <a:latin typeface="Arial" panose="020B0604020202020204" pitchFamily="34" charset="0"/>
              </a:rPr>
              <a:t>vn</a:t>
            </a:r>
            <a:r>
              <a:rPr lang="en-US" sz="1600" b="0" i="0" u="none" strike="noStrike" dirty="0">
                <a:solidFill>
                  <a:srgbClr val="1F1F1F"/>
                </a:solidFill>
                <a:effectLst/>
                <a:latin typeface="Arial" panose="020B0604020202020204" pitchFamily="34" charset="0"/>
              </a:rPr>
              <a:t>} is the set of vertices and E is the set of edges. Let d(u, v) be the distance between vertices u and v. The TSP is to find the shortest Hamiltonian cycle in G, which is a cycle that visits each vertex exactly once.</a:t>
            </a:r>
            <a:endParaRPr lang="en-US" sz="1600" b="0" dirty="0">
              <a:effectLst/>
            </a:endParaRPr>
          </a:p>
          <a:p>
            <a:pPr marR="228600" rtl="0">
              <a:spcBef>
                <a:spcPts val="0"/>
              </a:spcBef>
              <a:spcAft>
                <a:spcPts val="1800"/>
              </a:spcAft>
            </a:pPr>
            <a:r>
              <a:rPr lang="en-US" sz="1400" b="1" i="0" u="none" strike="noStrike" dirty="0">
                <a:solidFill>
                  <a:srgbClr val="1F1F1F"/>
                </a:solidFill>
                <a:effectLst/>
                <a:latin typeface="Arial" panose="020B0604020202020204" pitchFamily="34" charset="0"/>
              </a:rPr>
              <a:t>The ACO algorithm can be formalized as follows:</a:t>
            </a:r>
            <a:endParaRPr lang="en-US" sz="1400" b="1" i="0" u="none" strike="noStrike" dirty="0">
              <a:solidFill>
                <a:srgbClr val="1F1F1F"/>
              </a:solidFill>
              <a:latin typeface="Arial" panose="020B0604020202020204" pitchFamily="34" charset="0"/>
            </a:endParaRPr>
          </a:p>
          <a:p>
            <a:pPr marR="228600" rtl="0">
              <a:spcBef>
                <a:spcPts val="0"/>
              </a:spcBef>
              <a:spcAft>
                <a:spcPts val="1800"/>
              </a:spcAft>
            </a:pPr>
            <a:br>
              <a:rPr lang="en-US" sz="1400" b="0" dirty="0">
                <a:effectLst/>
              </a:rPr>
            </a:br>
            <a:r>
              <a:rPr lang="en-US" sz="1400" b="0" i="0" u="none" strike="noStrike" dirty="0">
                <a:solidFill>
                  <a:srgbClr val="1F1F1F"/>
                </a:solidFill>
                <a:effectLst/>
                <a:latin typeface="Courier"/>
              </a:rPr>
              <a:t>Input: A complete undirected graph G with n vertices and edge weights d(u, v)</a:t>
            </a:r>
            <a:br>
              <a:rPr lang="en-US" sz="1400" b="0" i="0" u="none" strike="noStrike" dirty="0">
                <a:solidFill>
                  <a:srgbClr val="1F1F1F"/>
                </a:solidFill>
                <a:effectLst/>
                <a:latin typeface="Courier"/>
              </a:rPr>
            </a:br>
            <a:r>
              <a:rPr lang="en-US" sz="1400" b="0" i="0" u="none" strike="noStrike" dirty="0">
                <a:solidFill>
                  <a:srgbClr val="1F1F1F"/>
                </a:solidFill>
                <a:effectLst/>
                <a:latin typeface="Courier"/>
              </a:rPr>
              <a:t>Output: An approximate tour T of the TSP</a:t>
            </a:r>
            <a:br>
              <a:rPr lang="en-US" sz="1400" b="0" i="0" u="none" strike="noStrike" dirty="0">
                <a:solidFill>
                  <a:srgbClr val="1F1F1F"/>
                </a:solidFill>
                <a:effectLst/>
                <a:latin typeface="Courier"/>
              </a:rPr>
            </a:br>
            <a:br>
              <a:rPr lang="en-US" sz="1400" b="0" i="0" u="none" strike="noStrike" dirty="0">
                <a:solidFill>
                  <a:srgbClr val="1F1F1F"/>
                </a:solidFill>
                <a:effectLst/>
                <a:latin typeface="Courier"/>
              </a:rPr>
            </a:br>
            <a:r>
              <a:rPr lang="en-US" sz="1400" b="0" i="0" u="none" strike="noStrike" dirty="0">
                <a:solidFill>
                  <a:srgbClr val="1F1F1F"/>
                </a:solidFill>
                <a:effectLst/>
                <a:latin typeface="Courier"/>
              </a:rPr>
              <a:t>Initialize a set of initial solutions S</a:t>
            </a:r>
            <a:br>
              <a:rPr lang="en-US" sz="1400" b="0" i="0" u="none" strike="noStrike" dirty="0">
                <a:solidFill>
                  <a:srgbClr val="1F1F1F"/>
                </a:solidFill>
                <a:effectLst/>
                <a:latin typeface="Courier"/>
              </a:rPr>
            </a:br>
            <a:r>
              <a:rPr lang="en-US" sz="1400" b="0" i="0" u="none" strike="noStrike" dirty="0">
                <a:solidFill>
                  <a:srgbClr val="1F1F1F"/>
                </a:solidFill>
                <a:effectLst/>
                <a:latin typeface="Courier"/>
              </a:rPr>
              <a:t>while the termination criterion is not met</a:t>
            </a:r>
            <a:br>
              <a:rPr lang="en-US" sz="1400" b="0" i="0" u="none" strike="noStrike" dirty="0">
                <a:solidFill>
                  <a:srgbClr val="1F1F1F"/>
                </a:solidFill>
                <a:effectLst/>
                <a:latin typeface="Courier"/>
              </a:rPr>
            </a:br>
            <a:r>
              <a:rPr lang="en-US" sz="1400" b="0" i="0" u="none" strike="noStrike" dirty="0">
                <a:solidFill>
                  <a:srgbClr val="1F1F1F"/>
                </a:solidFill>
                <a:effectLst/>
                <a:latin typeface="Courier"/>
              </a:rPr>
              <a:t>    for each ant in S</a:t>
            </a:r>
            <a:br>
              <a:rPr lang="en-US" sz="1400" b="0" i="0" u="none" strike="noStrike" dirty="0">
                <a:solidFill>
                  <a:srgbClr val="1F1F1F"/>
                </a:solidFill>
                <a:effectLst/>
                <a:latin typeface="Courier"/>
              </a:rPr>
            </a:br>
            <a:r>
              <a:rPr lang="en-US" sz="1400" b="0" i="0" u="none" strike="noStrike" dirty="0">
                <a:solidFill>
                  <a:srgbClr val="1F1F1F"/>
                </a:solidFill>
                <a:effectLst/>
                <a:latin typeface="Courier"/>
              </a:rPr>
              <a:t>        Construct a solution T' by probabilistically selecting the next city to visit</a:t>
            </a:r>
            <a:br>
              <a:rPr lang="en-US" sz="1400" b="0" i="0" u="none" strike="noStrike" dirty="0">
                <a:solidFill>
                  <a:srgbClr val="1F1F1F"/>
                </a:solidFill>
                <a:effectLst/>
                <a:latin typeface="Courier"/>
              </a:rPr>
            </a:br>
            <a:r>
              <a:rPr lang="en-US" sz="1400" b="0" i="0" u="none" strike="noStrike" dirty="0">
                <a:solidFill>
                  <a:srgbClr val="1F1F1F"/>
                </a:solidFill>
                <a:effectLst/>
                <a:latin typeface="Courier"/>
              </a:rPr>
              <a:t>        Update the pheromone levels on the edges in T'</a:t>
            </a:r>
            <a:br>
              <a:rPr lang="en-US" sz="1400" b="0" i="0" u="none" strike="noStrike" dirty="0">
                <a:solidFill>
                  <a:srgbClr val="1F1F1F"/>
                </a:solidFill>
                <a:effectLst/>
                <a:latin typeface="Courier"/>
              </a:rPr>
            </a:br>
            <a:r>
              <a:rPr lang="en-US" sz="1400" b="0" i="0" u="none" strike="noStrike" dirty="0">
                <a:solidFill>
                  <a:srgbClr val="1F1F1F"/>
                </a:solidFill>
                <a:effectLst/>
                <a:latin typeface="Courier"/>
              </a:rPr>
              <a:t>        Apply local search to T'</a:t>
            </a:r>
            <a:br>
              <a:rPr lang="en-US" sz="1400" b="0" i="0" u="none" strike="noStrike" dirty="0">
                <a:solidFill>
                  <a:srgbClr val="1F1F1F"/>
                </a:solidFill>
                <a:effectLst/>
                <a:latin typeface="Courier"/>
              </a:rPr>
            </a:br>
            <a:r>
              <a:rPr lang="en-US" sz="1400" b="0" i="0" u="none" strike="noStrike" dirty="0">
                <a:solidFill>
                  <a:srgbClr val="1F1F1F"/>
                </a:solidFill>
                <a:effectLst/>
                <a:latin typeface="Courier"/>
              </a:rPr>
              <a:t>    end for</a:t>
            </a:r>
            <a:br>
              <a:rPr lang="en-US" sz="1400" b="0" i="0" u="none" strike="noStrike" dirty="0">
                <a:solidFill>
                  <a:srgbClr val="1F1F1F"/>
                </a:solidFill>
                <a:effectLst/>
                <a:latin typeface="Courier"/>
              </a:rPr>
            </a:br>
            <a:r>
              <a:rPr lang="en-US" sz="1400" b="0" i="0" u="none" strike="noStrike" dirty="0">
                <a:solidFill>
                  <a:srgbClr val="1F1F1F"/>
                </a:solidFill>
                <a:effectLst/>
                <a:latin typeface="Courier"/>
              </a:rPr>
              <a:t>    Replace the worst solution in S with the best solution constructed in the current iteration</a:t>
            </a:r>
            <a:br>
              <a:rPr lang="en-US" sz="1400" b="0" i="0" u="none" strike="noStrike" dirty="0">
                <a:solidFill>
                  <a:srgbClr val="1F1F1F"/>
                </a:solidFill>
                <a:effectLst/>
                <a:latin typeface="Courier"/>
              </a:rPr>
            </a:br>
            <a:r>
              <a:rPr lang="en-US" sz="1400" b="0" i="0" u="none" strike="noStrike" dirty="0">
                <a:solidFill>
                  <a:srgbClr val="1F1F1F"/>
                </a:solidFill>
                <a:effectLst/>
                <a:latin typeface="Courier"/>
              </a:rPr>
              <a:t>end while</a:t>
            </a:r>
            <a:br>
              <a:rPr lang="en-US" sz="1400" b="0" i="0" u="none" strike="noStrike" dirty="0">
                <a:solidFill>
                  <a:srgbClr val="1F1F1F"/>
                </a:solidFill>
                <a:effectLst/>
                <a:latin typeface="Courier"/>
              </a:rPr>
            </a:br>
            <a:br>
              <a:rPr lang="en-US" sz="1400" b="0" i="0" u="none" strike="noStrike" dirty="0">
                <a:solidFill>
                  <a:srgbClr val="1F1F1F"/>
                </a:solidFill>
                <a:effectLst/>
                <a:latin typeface="Courier"/>
              </a:rPr>
            </a:br>
            <a:r>
              <a:rPr lang="en-US" sz="1400" b="0" i="0" u="none" strike="noStrike" dirty="0">
                <a:solidFill>
                  <a:srgbClr val="1F1F1F"/>
                </a:solidFill>
                <a:effectLst/>
                <a:latin typeface="Courier"/>
              </a:rPr>
              <a:t>Output the best solution in S</a:t>
            </a:r>
            <a:br>
              <a:rPr lang="en-US" sz="1400" b="0" i="0" u="none" strike="noStrike" dirty="0">
                <a:solidFill>
                  <a:srgbClr val="1F1F1F"/>
                </a:solidFill>
                <a:effectLst/>
                <a:latin typeface="Courier"/>
              </a:rPr>
            </a:br>
            <a:br>
              <a:rPr lang="en-US" sz="1400" b="0" i="0" u="none" strike="noStrike" dirty="0">
                <a:solidFill>
                  <a:srgbClr val="1F1F1F"/>
                </a:solidFill>
                <a:effectLst/>
                <a:latin typeface="Courier"/>
              </a:rPr>
            </a:br>
            <a:endParaRPr lang="en-US" sz="1400" b="0" dirty="0">
              <a:effectLst/>
            </a:endParaRPr>
          </a:p>
          <a:p>
            <a:br>
              <a:rPr lang="en-US" sz="1400" dirty="0"/>
            </a:br>
            <a:endParaRPr lang="en-IN" sz="1400" dirty="0"/>
          </a:p>
        </p:txBody>
      </p:sp>
    </p:spTree>
    <p:extLst>
      <p:ext uri="{BB962C8B-B14F-4D97-AF65-F5344CB8AC3E}">
        <p14:creationId xmlns:p14="http://schemas.microsoft.com/office/powerpoint/2010/main" val="2409298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392D97-4A17-971E-94F0-8D91C39DA1C9}"/>
              </a:ext>
            </a:extLst>
          </p:cNvPr>
          <p:cNvSpPr txBox="1"/>
          <p:nvPr/>
        </p:nvSpPr>
        <p:spPr>
          <a:xfrm>
            <a:off x="1278294" y="1642188"/>
            <a:ext cx="8322906" cy="3373359"/>
          </a:xfrm>
          <a:prstGeom prst="rect">
            <a:avLst/>
          </a:prstGeom>
          <a:noFill/>
        </p:spPr>
        <p:txBody>
          <a:bodyPr wrap="square">
            <a:spAutoFit/>
          </a:bodyPr>
          <a:lstStyle/>
          <a:p>
            <a:pPr algn="l">
              <a:lnSpc>
                <a:spcPct val="150000"/>
              </a:lnSpc>
            </a:pPr>
            <a:r>
              <a:rPr lang="en-IN" b="1" i="0" dirty="0">
                <a:solidFill>
                  <a:srgbClr val="1C1917"/>
                </a:solidFill>
                <a:effectLst/>
                <a:latin typeface="-apple-system"/>
              </a:rPr>
              <a:t>1) Ant System:</a:t>
            </a:r>
            <a:endParaRPr lang="en-IN" b="0" i="0" dirty="0">
              <a:solidFill>
                <a:srgbClr val="1C1917"/>
              </a:solidFill>
              <a:effectLst/>
              <a:latin typeface="-apple-system"/>
            </a:endParaRPr>
          </a:p>
          <a:p>
            <a:pPr algn="l">
              <a:lnSpc>
                <a:spcPct val="150000"/>
              </a:lnSpc>
              <a:buFont typeface="Arial" panose="020B0604020202020204" pitchFamily="34" charset="0"/>
              <a:buChar char="•"/>
            </a:pPr>
            <a:r>
              <a:rPr lang="en-IN" b="0" i="0" dirty="0">
                <a:solidFill>
                  <a:srgbClr val="1C1917"/>
                </a:solidFill>
                <a:effectLst/>
                <a:latin typeface="-apple-system"/>
              </a:rPr>
              <a:t>All ants update pheromone trails after constructing solutions</a:t>
            </a:r>
          </a:p>
          <a:p>
            <a:pPr algn="l">
              <a:lnSpc>
                <a:spcPct val="150000"/>
              </a:lnSpc>
            </a:pPr>
            <a:r>
              <a:rPr lang="en-IN" b="1" i="0" dirty="0">
                <a:solidFill>
                  <a:srgbClr val="1C1917"/>
                </a:solidFill>
                <a:effectLst/>
                <a:latin typeface="-apple-system"/>
              </a:rPr>
              <a:t>2) MAX-MIN Ant System:</a:t>
            </a:r>
            <a:endParaRPr lang="en-IN" b="0" i="0" dirty="0">
              <a:solidFill>
                <a:srgbClr val="1C1917"/>
              </a:solidFill>
              <a:effectLst/>
              <a:latin typeface="-apple-system"/>
            </a:endParaRPr>
          </a:p>
          <a:p>
            <a:pPr algn="l">
              <a:lnSpc>
                <a:spcPct val="150000"/>
              </a:lnSpc>
              <a:buFont typeface="Arial" panose="020B0604020202020204" pitchFamily="34" charset="0"/>
              <a:buChar char="•"/>
            </a:pPr>
            <a:r>
              <a:rPr lang="en-IN" b="0" i="0" dirty="0">
                <a:solidFill>
                  <a:srgbClr val="1C1917"/>
                </a:solidFill>
                <a:effectLst/>
                <a:latin typeface="-apple-system"/>
              </a:rPr>
              <a:t>Only the best ant updates pheromones</a:t>
            </a:r>
          </a:p>
          <a:p>
            <a:pPr algn="l">
              <a:lnSpc>
                <a:spcPct val="150000"/>
              </a:lnSpc>
              <a:buFont typeface="Arial" panose="020B0604020202020204" pitchFamily="34" charset="0"/>
              <a:buChar char="•"/>
            </a:pPr>
            <a:r>
              <a:rPr lang="en-IN" b="0" i="0" dirty="0">
                <a:solidFill>
                  <a:srgbClr val="1C1917"/>
                </a:solidFill>
                <a:effectLst/>
                <a:latin typeface="-apple-system"/>
              </a:rPr>
              <a:t>Pheromone values bounded between max and min</a:t>
            </a:r>
          </a:p>
          <a:p>
            <a:pPr algn="l">
              <a:lnSpc>
                <a:spcPct val="150000"/>
              </a:lnSpc>
            </a:pPr>
            <a:r>
              <a:rPr lang="en-IN" b="1" i="0" dirty="0">
                <a:solidFill>
                  <a:srgbClr val="1C1917"/>
                </a:solidFill>
                <a:effectLst/>
                <a:latin typeface="-apple-system"/>
              </a:rPr>
              <a:t>3) Ant Colony System:</a:t>
            </a:r>
            <a:endParaRPr lang="en-IN" b="0" i="0" dirty="0">
              <a:solidFill>
                <a:srgbClr val="1C1917"/>
              </a:solidFill>
              <a:effectLst/>
              <a:latin typeface="-apple-system"/>
            </a:endParaRPr>
          </a:p>
          <a:p>
            <a:pPr algn="l">
              <a:lnSpc>
                <a:spcPct val="150000"/>
              </a:lnSpc>
              <a:buFont typeface="Arial" panose="020B0604020202020204" pitchFamily="34" charset="0"/>
              <a:buChar char="•"/>
            </a:pPr>
            <a:r>
              <a:rPr lang="en-IN" b="0" i="0" dirty="0">
                <a:solidFill>
                  <a:srgbClr val="1C1917"/>
                </a:solidFill>
                <a:effectLst/>
                <a:latin typeface="-apple-system"/>
              </a:rPr>
              <a:t>Has local pheromone update while ants construct a solution</a:t>
            </a:r>
          </a:p>
          <a:p>
            <a:pPr algn="l">
              <a:lnSpc>
                <a:spcPct val="150000"/>
              </a:lnSpc>
              <a:buFont typeface="Arial" panose="020B0604020202020204" pitchFamily="34" charset="0"/>
              <a:buChar char="•"/>
            </a:pPr>
            <a:r>
              <a:rPr lang="en-IN" b="0" i="0" dirty="0">
                <a:solidFill>
                  <a:srgbClr val="1C1917"/>
                </a:solidFill>
                <a:effectLst/>
                <a:latin typeface="-apple-system"/>
              </a:rPr>
              <a:t>Uses pseudorandom proportional rule for solution construction</a:t>
            </a:r>
          </a:p>
        </p:txBody>
      </p:sp>
      <p:sp>
        <p:nvSpPr>
          <p:cNvPr id="4" name="TextBox 3">
            <a:extLst>
              <a:ext uri="{FF2B5EF4-FFF2-40B4-BE49-F238E27FC236}">
                <a16:creationId xmlns:a16="http://schemas.microsoft.com/office/drawing/2014/main" id="{136A54A2-5818-EE11-C131-ED93E909D173}"/>
              </a:ext>
            </a:extLst>
          </p:cNvPr>
          <p:cNvSpPr txBox="1"/>
          <p:nvPr/>
        </p:nvSpPr>
        <p:spPr>
          <a:xfrm>
            <a:off x="914400" y="821094"/>
            <a:ext cx="6719853" cy="738664"/>
          </a:xfrm>
          <a:prstGeom prst="rect">
            <a:avLst/>
          </a:prstGeom>
          <a:noFill/>
        </p:spPr>
        <p:txBody>
          <a:bodyPr wrap="none" rtlCol="0">
            <a:spAutoFit/>
          </a:bodyPr>
          <a:lstStyle/>
          <a:p>
            <a:r>
              <a:rPr lang="en-US" sz="2400" b="1" i="0" dirty="0">
                <a:solidFill>
                  <a:srgbClr val="1C1917"/>
                </a:solidFill>
                <a:effectLst/>
                <a:highlight>
                  <a:srgbClr val="00FFFF"/>
                </a:highlight>
                <a:latin typeface="-apple-system"/>
              </a:rPr>
              <a:t>ACO algorithms </a:t>
            </a:r>
            <a:r>
              <a:rPr lang="en-IN" sz="2400" b="1" i="0" dirty="0">
                <a:solidFill>
                  <a:srgbClr val="1C1917"/>
                </a:solidFill>
                <a:effectLst/>
                <a:highlight>
                  <a:srgbClr val="00FFFF"/>
                </a:highlight>
                <a:latin typeface="-apple-system"/>
              </a:rPr>
              <a:t>have these defining characteristics:</a:t>
            </a:r>
          </a:p>
          <a:p>
            <a:endParaRPr lang="en-IN" dirty="0"/>
          </a:p>
        </p:txBody>
      </p:sp>
    </p:spTree>
    <p:extLst>
      <p:ext uri="{BB962C8B-B14F-4D97-AF65-F5344CB8AC3E}">
        <p14:creationId xmlns:p14="http://schemas.microsoft.com/office/powerpoint/2010/main" val="151402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D087D0-FA64-44C6-6492-F87024833A17}"/>
              </a:ext>
            </a:extLst>
          </p:cNvPr>
          <p:cNvSpPr>
            <a:spLocks noGrp="1"/>
          </p:cNvSpPr>
          <p:nvPr>
            <p:ph type="body" idx="1"/>
          </p:nvPr>
        </p:nvSpPr>
        <p:spPr>
          <a:xfrm>
            <a:off x="808035" y="1071611"/>
            <a:ext cx="4937760" cy="736282"/>
          </a:xfrm>
        </p:spPr>
        <p:txBody>
          <a:bodyPr/>
          <a:lstStyle/>
          <a:p>
            <a:r>
              <a:rPr lang="en-US" b="1" i="0" dirty="0">
                <a:solidFill>
                  <a:srgbClr val="1C1917"/>
                </a:solidFill>
                <a:effectLst/>
                <a:highlight>
                  <a:srgbClr val="C0C0C0"/>
                </a:highlight>
                <a:latin typeface="-apple-system"/>
              </a:rPr>
              <a:t>Problems ACO Has Solved Effectively</a:t>
            </a:r>
            <a:endParaRPr lang="en-IN" dirty="0">
              <a:highlight>
                <a:srgbClr val="C0C0C0"/>
              </a:highlight>
            </a:endParaRPr>
          </a:p>
        </p:txBody>
      </p:sp>
      <p:sp>
        <p:nvSpPr>
          <p:cNvPr id="4" name="Content Placeholder 3">
            <a:extLst>
              <a:ext uri="{FF2B5EF4-FFF2-40B4-BE49-F238E27FC236}">
                <a16:creationId xmlns:a16="http://schemas.microsoft.com/office/drawing/2014/main" id="{B37F64E3-693D-C0BC-5C42-67B31C8CE5C3}"/>
              </a:ext>
            </a:extLst>
          </p:cNvPr>
          <p:cNvSpPr>
            <a:spLocks noGrp="1"/>
          </p:cNvSpPr>
          <p:nvPr>
            <p:ph sz="half" idx="2"/>
          </p:nvPr>
        </p:nvSpPr>
        <p:spPr>
          <a:xfrm>
            <a:off x="1075510" y="1947853"/>
            <a:ext cx="4937760" cy="3378200"/>
          </a:xfrm>
        </p:spPr>
        <p:txBody>
          <a:bodyPr/>
          <a:lstStyle/>
          <a:p>
            <a:pPr algn="l">
              <a:buFont typeface="Arial" panose="020B0604020202020204" pitchFamily="34" charset="0"/>
              <a:buChar char="•"/>
            </a:pPr>
            <a:r>
              <a:rPr lang="en-US" b="0" i="0" dirty="0">
                <a:solidFill>
                  <a:srgbClr val="1C1917"/>
                </a:solidFill>
                <a:effectLst/>
                <a:latin typeface="-apple-system"/>
              </a:rPr>
              <a:t>Traveling salesman problem and vehicle routing</a:t>
            </a:r>
          </a:p>
          <a:p>
            <a:pPr algn="l">
              <a:buFont typeface="Arial" panose="020B0604020202020204" pitchFamily="34" charset="0"/>
              <a:buChar char="•"/>
            </a:pPr>
            <a:r>
              <a:rPr lang="en-US" b="0" i="0" dirty="0">
                <a:solidFill>
                  <a:srgbClr val="1C1917"/>
                </a:solidFill>
                <a:effectLst/>
                <a:latin typeface="-apple-system"/>
              </a:rPr>
              <a:t>Scheduling and project planning optimization</a:t>
            </a:r>
          </a:p>
          <a:p>
            <a:pPr algn="l">
              <a:buFont typeface="Arial" panose="020B0604020202020204" pitchFamily="34" charset="0"/>
              <a:buChar char="•"/>
            </a:pPr>
            <a:r>
              <a:rPr lang="en-US" b="0" i="0" dirty="0">
                <a:solidFill>
                  <a:srgbClr val="1C1917"/>
                </a:solidFill>
                <a:effectLst/>
                <a:latin typeface="-apple-system"/>
              </a:rPr>
              <a:t>Telecommunications network routing</a:t>
            </a:r>
          </a:p>
          <a:p>
            <a:pPr algn="l">
              <a:buFont typeface="Arial" panose="020B0604020202020204" pitchFamily="34" charset="0"/>
              <a:buChar char="•"/>
            </a:pPr>
            <a:r>
              <a:rPr lang="en-US" b="0" i="0" dirty="0">
                <a:solidFill>
                  <a:srgbClr val="1C1917"/>
                </a:solidFill>
                <a:effectLst/>
                <a:latin typeface="-apple-system"/>
              </a:rPr>
              <a:t>Protein folding configurations</a:t>
            </a:r>
          </a:p>
          <a:p>
            <a:pPr algn="l">
              <a:buFont typeface="Arial" panose="020B0604020202020204" pitchFamily="34" charset="0"/>
              <a:buChar char="•"/>
            </a:pPr>
            <a:r>
              <a:rPr lang="en-US" b="0" i="0" dirty="0">
                <a:solidFill>
                  <a:srgbClr val="1C1917"/>
                </a:solidFill>
                <a:effectLst/>
                <a:latin typeface="-apple-system"/>
              </a:rPr>
              <a:t>Machine learning classification and data mining</a:t>
            </a:r>
          </a:p>
          <a:p>
            <a:endParaRPr lang="en-IN" dirty="0"/>
          </a:p>
        </p:txBody>
      </p:sp>
      <p:sp>
        <p:nvSpPr>
          <p:cNvPr id="5" name="Text Placeholder 4">
            <a:extLst>
              <a:ext uri="{FF2B5EF4-FFF2-40B4-BE49-F238E27FC236}">
                <a16:creationId xmlns:a16="http://schemas.microsoft.com/office/drawing/2014/main" id="{AD572755-11B7-8F62-F127-EEAB585B99B8}"/>
              </a:ext>
            </a:extLst>
          </p:cNvPr>
          <p:cNvSpPr>
            <a:spLocks noGrp="1"/>
          </p:cNvSpPr>
          <p:nvPr>
            <p:ph type="body" sz="quarter" idx="3"/>
          </p:nvPr>
        </p:nvSpPr>
        <p:spPr>
          <a:xfrm>
            <a:off x="6096000" y="1071611"/>
            <a:ext cx="5563533" cy="736282"/>
          </a:xfrm>
        </p:spPr>
        <p:txBody>
          <a:bodyPr/>
          <a:lstStyle/>
          <a:p>
            <a:r>
              <a:rPr lang="en-US" b="1" i="0" dirty="0">
                <a:solidFill>
                  <a:srgbClr val="1C1917"/>
                </a:solidFill>
                <a:effectLst/>
                <a:highlight>
                  <a:srgbClr val="C0C0C0"/>
                </a:highlight>
                <a:latin typeface="-apple-system"/>
              </a:rPr>
              <a:t>Main Benefits of Ant Colony Optimization</a:t>
            </a:r>
            <a:endParaRPr lang="en-IN" dirty="0">
              <a:highlight>
                <a:srgbClr val="C0C0C0"/>
              </a:highlight>
            </a:endParaRPr>
          </a:p>
        </p:txBody>
      </p:sp>
      <p:sp>
        <p:nvSpPr>
          <p:cNvPr id="6" name="Content Placeholder 5">
            <a:extLst>
              <a:ext uri="{FF2B5EF4-FFF2-40B4-BE49-F238E27FC236}">
                <a16:creationId xmlns:a16="http://schemas.microsoft.com/office/drawing/2014/main" id="{733944A7-B3CE-5A49-B314-E927E0C7744D}"/>
              </a:ext>
            </a:extLst>
          </p:cNvPr>
          <p:cNvSpPr>
            <a:spLocks noGrp="1"/>
          </p:cNvSpPr>
          <p:nvPr>
            <p:ph sz="quarter" idx="4"/>
          </p:nvPr>
        </p:nvSpPr>
        <p:spPr>
          <a:xfrm>
            <a:off x="6178732" y="1807893"/>
            <a:ext cx="4937760" cy="3378200"/>
          </a:xfrm>
        </p:spPr>
        <p:txBody>
          <a:bodyPr/>
          <a:lstStyle/>
          <a:p>
            <a:pPr algn="l">
              <a:buFont typeface="Arial" panose="020B0604020202020204" pitchFamily="34" charset="0"/>
              <a:buChar char="•"/>
            </a:pPr>
            <a:r>
              <a:rPr lang="en-US" b="0" i="0" dirty="0">
                <a:solidFill>
                  <a:srgbClr val="1C1917"/>
                </a:solidFill>
                <a:effectLst/>
                <a:latin typeface="-apple-system"/>
              </a:rPr>
              <a:t>Well suited for hard combinatorial problems</a:t>
            </a:r>
          </a:p>
          <a:p>
            <a:pPr algn="l">
              <a:buFont typeface="Arial" panose="020B0604020202020204" pitchFamily="34" charset="0"/>
              <a:buChar char="•"/>
            </a:pPr>
            <a:r>
              <a:rPr lang="en-US" b="0" i="0" dirty="0">
                <a:solidFill>
                  <a:srgbClr val="1C1917"/>
                </a:solidFill>
                <a:effectLst/>
                <a:latin typeface="-apple-system"/>
              </a:rPr>
              <a:t>Adaptive, distributed technique provides resilience</a:t>
            </a:r>
          </a:p>
          <a:p>
            <a:pPr algn="l">
              <a:buFont typeface="Arial" panose="020B0604020202020204" pitchFamily="34" charset="0"/>
              <a:buChar char="•"/>
            </a:pPr>
            <a:r>
              <a:rPr lang="en-US" b="0" i="0" dirty="0">
                <a:solidFill>
                  <a:srgbClr val="1C1917"/>
                </a:solidFill>
                <a:effectLst/>
                <a:latin typeface="-apple-system"/>
              </a:rPr>
              <a:t>Connections to biological systems</a:t>
            </a:r>
          </a:p>
          <a:p>
            <a:pPr algn="l">
              <a:buFont typeface="Arial" panose="020B0604020202020204" pitchFamily="34" charset="0"/>
              <a:buChar char="•"/>
            </a:pPr>
            <a:r>
              <a:rPr lang="en-US" b="0" i="0" dirty="0">
                <a:solidFill>
                  <a:srgbClr val="1C1917"/>
                </a:solidFill>
                <a:effectLst/>
                <a:latin typeface="-apple-system"/>
              </a:rPr>
              <a:t>Continues to find innovative applications after decades</a:t>
            </a:r>
          </a:p>
          <a:p>
            <a:endParaRPr lang="en-IN" dirty="0"/>
          </a:p>
        </p:txBody>
      </p:sp>
    </p:spTree>
    <p:extLst>
      <p:ext uri="{BB962C8B-B14F-4D97-AF65-F5344CB8AC3E}">
        <p14:creationId xmlns:p14="http://schemas.microsoft.com/office/powerpoint/2010/main" val="4245440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9884A-49D0-F67D-FB38-2D20691F2D9B}"/>
              </a:ext>
            </a:extLst>
          </p:cNvPr>
          <p:cNvSpPr>
            <a:spLocks noGrp="1"/>
          </p:cNvSpPr>
          <p:nvPr>
            <p:ph type="title"/>
          </p:nvPr>
        </p:nvSpPr>
        <p:spPr>
          <a:xfrm>
            <a:off x="895738" y="475860"/>
            <a:ext cx="9784080" cy="1214846"/>
          </a:xfrm>
        </p:spPr>
        <p:txBody>
          <a:bodyPr/>
          <a:lstStyle/>
          <a:p>
            <a:r>
              <a:rPr lang="en-IN" dirty="0"/>
              <a:t>Introduction</a:t>
            </a:r>
          </a:p>
        </p:txBody>
      </p:sp>
      <p:sp>
        <p:nvSpPr>
          <p:cNvPr id="5" name="TextBox 4">
            <a:extLst>
              <a:ext uri="{FF2B5EF4-FFF2-40B4-BE49-F238E27FC236}">
                <a16:creationId xmlns:a16="http://schemas.microsoft.com/office/drawing/2014/main" id="{7EE52CA1-625F-690C-2526-9AB89F8DA4E9}"/>
              </a:ext>
            </a:extLst>
          </p:cNvPr>
          <p:cNvSpPr txBox="1"/>
          <p:nvPr/>
        </p:nvSpPr>
        <p:spPr>
          <a:xfrm>
            <a:off x="895738" y="1907325"/>
            <a:ext cx="10683552" cy="4545603"/>
          </a:xfrm>
          <a:prstGeom prst="rect">
            <a:avLst/>
          </a:prstGeom>
          <a:noFill/>
        </p:spPr>
        <p:txBody>
          <a:bodyPr wrap="square">
            <a:spAutoFit/>
          </a:bodyPr>
          <a:lstStyle/>
          <a:p>
            <a:pPr>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In the field of computer science and algorithms, the efficiency of an algorithm is a critical factor. The best algorithms are those that minimize both the time and space required for problem-solving.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Algorithms are often classified based on their time complexity, which can be either polynomial or non-polynomial.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IN" sz="1800" b="1" u="sng" kern="100" dirty="0">
                <a:effectLst/>
                <a:latin typeface="Times New Roman" panose="02020603050405020304" pitchFamily="18" charset="0"/>
                <a:ea typeface="Calibri" panose="020F0502020204030204" pitchFamily="34" charset="0"/>
                <a:cs typeface="Times New Roman" panose="02020603050405020304" pitchFamily="18" charset="0"/>
              </a:rPr>
              <a:t>1. Polynomial Time Complexity (P):</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Algorithms falling into the P category can solve problems in polynomial time. Examples of polynomial time complexities include O(n) and O(n^2).</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IN" sz="1800" b="1" u="sng" kern="100" dirty="0">
                <a:effectLst/>
                <a:latin typeface="Times New Roman" panose="02020603050405020304" pitchFamily="18" charset="0"/>
                <a:ea typeface="Calibri" panose="020F0502020204030204" pitchFamily="34" charset="0"/>
                <a:cs typeface="Times New Roman" panose="02020603050405020304" pitchFamily="18" charset="0"/>
              </a:rPr>
              <a:t> 2. Non-Polynomial Time Complexity (NP): NP</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includes problems where the solutions can be efficiently verified in polynomial time. Example of non-polynomial time complexity is O(2^n).</a:t>
            </a:r>
          </a:p>
          <a:p>
            <a:pPr>
              <a:lnSpc>
                <a:spcPct val="115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Within NP problems, there are two key subdivisions: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b="1" u="sng" kern="100" dirty="0">
                <a:effectLst/>
                <a:latin typeface="Times New Roman" panose="02020603050405020304" pitchFamily="18" charset="0"/>
                <a:ea typeface="Calibri" panose="020F0502020204030204" pitchFamily="34" charset="0"/>
                <a:cs typeface="Times New Roman" panose="02020603050405020304" pitchFamily="18" charset="0"/>
              </a:rPr>
              <a:t>1. NP-Hard:</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 problem is classified as NP-Hard if it is at least as hard as the hardest problems in NP.</a:t>
            </a:r>
          </a:p>
          <a:p>
            <a:pPr>
              <a:lnSpc>
                <a:spcPct val="115000"/>
              </a:lnSpc>
              <a:spcAft>
                <a:spcPts val="800"/>
              </a:spcAf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 2. </a:t>
            </a:r>
            <a:r>
              <a:rPr lang="en-IN" b="1" u="sng" kern="100" dirty="0">
                <a:effectLst/>
                <a:latin typeface="Times New Roman" panose="02020603050405020304" pitchFamily="18" charset="0"/>
                <a:ea typeface="Calibri" panose="020F0502020204030204" pitchFamily="34" charset="0"/>
                <a:cs typeface="Times New Roman" panose="02020603050405020304" pitchFamily="18" charset="0"/>
              </a:rPr>
              <a:t>NP-Complete (NPC): </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NP-Complete problems are a subset of NP problems that are both in NP and NP-Hard.</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09358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94DAFB-61F1-7BAF-EEF7-2C61BC00792A}"/>
              </a:ext>
            </a:extLst>
          </p:cNvPr>
          <p:cNvSpPr txBox="1"/>
          <p:nvPr/>
        </p:nvSpPr>
        <p:spPr>
          <a:xfrm>
            <a:off x="599103" y="1203278"/>
            <a:ext cx="10993793" cy="2200731"/>
          </a:xfrm>
          <a:prstGeom prst="rect">
            <a:avLst/>
          </a:prstGeom>
          <a:noFill/>
        </p:spPr>
        <p:txBody>
          <a:bodyPr wrap="square">
            <a:spAutoFit/>
          </a:bodyPr>
          <a:lstStyle/>
          <a:p>
            <a:pPr marR="228600">
              <a:lnSpc>
                <a:spcPct val="115000"/>
              </a:lnSpc>
              <a:spcAft>
                <a:spcPts val="1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In this Paper it proposes a hybrid construction algorithm for solving TSP based on the nearest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neighbor</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algorithm and the greedy algorithm. These algorithms are commonly used in TSP problem-solving due to their simplicity and efficiency. Combining them in a hybrid approach aims to leverage their individual strengths for better results.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228600">
              <a:lnSpc>
                <a:spcPct val="115000"/>
              </a:lnSpc>
              <a:spcAft>
                <a:spcPts val="1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As in this Research Paper it is mentioned, that there are four main classes of algorithms used to solve the TSP:</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50000"/>
              </a:lnSpc>
              <a:buFont typeface="Arial" panose="020B0604020202020204" pitchFamily="34" charset="0"/>
              <a:buChar char="•"/>
            </a:pPr>
            <a:endParaRPr lang="en-US" b="0" i="0" dirty="0">
              <a:solidFill>
                <a:srgbClr val="1C1917"/>
              </a:solidFill>
              <a:effectLst/>
              <a:latin typeface="-apple-system"/>
            </a:endParaRPr>
          </a:p>
        </p:txBody>
      </p:sp>
      <p:sp>
        <p:nvSpPr>
          <p:cNvPr id="5" name="TextBox 4">
            <a:extLst>
              <a:ext uri="{FF2B5EF4-FFF2-40B4-BE49-F238E27FC236}">
                <a16:creationId xmlns:a16="http://schemas.microsoft.com/office/drawing/2014/main" id="{1548EF23-2E74-127C-517F-19ABAADEC43B}"/>
              </a:ext>
            </a:extLst>
          </p:cNvPr>
          <p:cNvSpPr txBox="1"/>
          <p:nvPr/>
        </p:nvSpPr>
        <p:spPr>
          <a:xfrm>
            <a:off x="599103" y="649308"/>
            <a:ext cx="9295622" cy="374077"/>
          </a:xfrm>
          <a:prstGeom prst="rect">
            <a:avLst/>
          </a:prstGeom>
          <a:noFill/>
        </p:spPr>
        <p:txBody>
          <a:bodyPr wrap="square">
            <a:spAutoFit/>
          </a:bodyPr>
          <a:lstStyle/>
          <a:p>
            <a:pPr marR="228600">
              <a:lnSpc>
                <a:spcPct val="107000"/>
              </a:lnSpc>
              <a:spcAft>
                <a:spcPts val="1800"/>
              </a:spcAft>
            </a:pPr>
            <a:r>
              <a:rPr lang="en-IN" sz="1800" b="1" u="sng" kern="100" dirty="0">
                <a:effectLst/>
                <a:latin typeface="Times New Roman" panose="02020603050405020304" pitchFamily="18" charset="0"/>
                <a:ea typeface="Calibri" panose="020F0502020204030204" pitchFamily="34" charset="0"/>
                <a:cs typeface="Times New Roman" panose="02020603050405020304" pitchFamily="18" charset="0"/>
              </a:rPr>
              <a:t>Paper 2 :- On the Nearest </a:t>
            </a:r>
            <a:r>
              <a:rPr lang="en-IN" sz="1800" b="1" u="sng" kern="100" dirty="0" err="1">
                <a:effectLst/>
                <a:latin typeface="Times New Roman" panose="02020603050405020304" pitchFamily="18" charset="0"/>
                <a:ea typeface="Calibri" panose="020F0502020204030204" pitchFamily="34" charset="0"/>
                <a:cs typeface="Times New Roman" panose="02020603050405020304" pitchFamily="18" charset="0"/>
              </a:rPr>
              <a:t>Neighbor</a:t>
            </a:r>
            <a:r>
              <a:rPr lang="en-IN" sz="1800" b="1" u="sng" kern="100" dirty="0">
                <a:effectLst/>
                <a:latin typeface="Times New Roman" panose="02020603050405020304" pitchFamily="18" charset="0"/>
                <a:ea typeface="Calibri" panose="020F0502020204030204" pitchFamily="34" charset="0"/>
                <a:cs typeface="Times New Roman" panose="02020603050405020304" pitchFamily="18" charset="0"/>
              </a:rPr>
              <a:t> Algorithms for the Traveling Salesman Problem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Diagram 3">
            <a:extLst>
              <a:ext uri="{FF2B5EF4-FFF2-40B4-BE49-F238E27FC236}">
                <a16:creationId xmlns:a16="http://schemas.microsoft.com/office/drawing/2014/main" id="{CD105D01-F234-92A9-F77E-7BF093E63893}"/>
              </a:ext>
            </a:extLst>
          </p:cNvPr>
          <p:cNvGraphicFramePr/>
          <p:nvPr>
            <p:extLst>
              <p:ext uri="{D42A27DB-BD31-4B8C-83A1-F6EECF244321}">
                <p14:modId xmlns:p14="http://schemas.microsoft.com/office/powerpoint/2010/main" val="2984285784"/>
              </p:ext>
            </p:extLst>
          </p:nvPr>
        </p:nvGraphicFramePr>
        <p:xfrm>
          <a:off x="2696547" y="3153747"/>
          <a:ext cx="6456784" cy="28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980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45E1DC-7C02-E402-937D-2F94E2714873}"/>
              </a:ext>
            </a:extLst>
          </p:cNvPr>
          <p:cNvSpPr txBox="1"/>
          <p:nvPr/>
        </p:nvSpPr>
        <p:spPr>
          <a:xfrm>
            <a:off x="548173" y="381726"/>
            <a:ext cx="10284667" cy="6270114"/>
          </a:xfrm>
          <a:prstGeom prst="rect">
            <a:avLst/>
          </a:prstGeom>
          <a:noFill/>
        </p:spPr>
        <p:txBody>
          <a:bodyPr wrap="square">
            <a:spAutoFit/>
          </a:bodyPr>
          <a:lstStyle/>
          <a:p>
            <a:pPr marL="342900" marR="228600" lvl="0" indent="-342900">
              <a:lnSpc>
                <a:spcPct val="150000"/>
              </a:lnSpc>
              <a:spcAft>
                <a:spcPts val="800"/>
              </a:spcAft>
              <a:buFont typeface="+mj-lt"/>
              <a:buAutoNum type="arabicPeriod"/>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Exact algorithms: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These guarantee finding the optimal solution but can be computationally demanding.</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228600" lvl="0" indent="-342900">
              <a:lnSpc>
                <a:spcPct val="150000"/>
              </a:lnSpc>
              <a:spcAft>
                <a:spcPts val="800"/>
              </a:spcAft>
              <a:buFont typeface="+mj-lt"/>
              <a:buAutoNum type="arabicPeriod"/>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Heuristic algorithms: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These aim to find good solutions but don't guarantee optimality. They are generally more computationally efficient than exact algorithms.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228600" lvl="0" indent="-342900">
              <a:lnSpc>
                <a:spcPct val="150000"/>
              </a:lnSpc>
              <a:spcAft>
                <a:spcPts val="800"/>
              </a:spcAft>
              <a:buFont typeface="+mj-lt"/>
              <a:buAutoNum type="arabicPeriod"/>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Approximate algorithms: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These provide solutions that are close to optimal but may not be the exact optimal solution.</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228600" lvl="0" indent="-342900">
              <a:lnSpc>
                <a:spcPct val="150000"/>
              </a:lnSpc>
              <a:spcAft>
                <a:spcPts val="800"/>
              </a:spcAft>
              <a:buFont typeface="+mj-lt"/>
              <a:buAutoNum type="arabicPeriod"/>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Metaheuristic algorithms: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These are higher-level strategies that guide other heuristics to explore the solution space more efficiently.</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R="228600">
              <a:lnSpc>
                <a:spcPct val="150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Within heuristic algorithms, there are three main classes: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228600" lvl="0" indent="-342900">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Tour construction algorithms: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These gradually build a tour by adding a new city at each step.</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228600" lvl="0" indent="-342900">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Tour improvement algorithms: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These enhance an existing tour by performing various exchanges.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228600" lvl="0" indent="-342900">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Hybrid algorithms: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These combine both construction and improvement heuristics simultaneously.</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R="228600">
              <a:lnSpc>
                <a:spcPct val="150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7236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D7001A-20FF-F34F-D893-D6CCD7B8F815}"/>
              </a:ext>
            </a:extLst>
          </p:cNvPr>
          <p:cNvSpPr txBox="1"/>
          <p:nvPr/>
        </p:nvSpPr>
        <p:spPr>
          <a:xfrm>
            <a:off x="846753" y="679704"/>
            <a:ext cx="6097554" cy="369332"/>
          </a:xfrm>
          <a:prstGeom prst="rect">
            <a:avLst/>
          </a:prstGeom>
          <a:noFill/>
        </p:spPr>
        <p:txBody>
          <a:bodyPr wrap="square">
            <a:spAutoFit/>
          </a:bodyPr>
          <a:lstStyle/>
          <a:p>
            <a:r>
              <a:rPr lang="en-US" b="1" i="0" u="sng" dirty="0">
                <a:solidFill>
                  <a:srgbClr val="1C1917"/>
                </a:solidFill>
                <a:effectLst/>
                <a:latin typeface="-apple-system"/>
              </a:rPr>
              <a:t>1)The Nearest </a:t>
            </a:r>
            <a:r>
              <a:rPr lang="en-US" b="1" i="0" u="sng" dirty="0" err="1">
                <a:solidFill>
                  <a:srgbClr val="1C1917"/>
                </a:solidFill>
                <a:effectLst/>
                <a:latin typeface="-apple-system"/>
              </a:rPr>
              <a:t>Neighbour</a:t>
            </a:r>
            <a:r>
              <a:rPr lang="en-US" b="1" i="0" u="sng" dirty="0">
                <a:solidFill>
                  <a:srgbClr val="1C1917"/>
                </a:solidFill>
                <a:effectLst/>
                <a:latin typeface="-apple-system"/>
              </a:rPr>
              <a:t>(NN)</a:t>
            </a:r>
            <a:endParaRPr lang="en-IN" b="1" u="sng" dirty="0"/>
          </a:p>
        </p:txBody>
      </p:sp>
      <p:graphicFrame>
        <p:nvGraphicFramePr>
          <p:cNvPr id="4" name="Diagram 3">
            <a:extLst>
              <a:ext uri="{FF2B5EF4-FFF2-40B4-BE49-F238E27FC236}">
                <a16:creationId xmlns:a16="http://schemas.microsoft.com/office/drawing/2014/main" id="{648EBE1A-70B4-AB7E-995E-2EBA09AC0805}"/>
              </a:ext>
            </a:extLst>
          </p:cNvPr>
          <p:cNvGraphicFramePr/>
          <p:nvPr>
            <p:extLst>
              <p:ext uri="{D42A27DB-BD31-4B8C-83A1-F6EECF244321}">
                <p14:modId xmlns:p14="http://schemas.microsoft.com/office/powerpoint/2010/main" val="832282997"/>
              </p:ext>
            </p:extLst>
          </p:nvPr>
        </p:nvGraphicFramePr>
        <p:xfrm>
          <a:off x="1380931" y="1240970"/>
          <a:ext cx="8873412" cy="19349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F301CC6A-37EE-0FF9-7EA2-C0A3E774A779}"/>
              </a:ext>
            </a:extLst>
          </p:cNvPr>
          <p:cNvPicPr>
            <a:picLocks noChangeAspect="1"/>
          </p:cNvPicPr>
          <p:nvPr/>
        </p:nvPicPr>
        <p:blipFill>
          <a:blip r:embed="rId7"/>
          <a:stretch>
            <a:fillRect/>
          </a:stretch>
        </p:blipFill>
        <p:spPr>
          <a:xfrm>
            <a:off x="1968760" y="3175900"/>
            <a:ext cx="7315200" cy="2517640"/>
          </a:xfrm>
          <a:prstGeom prst="rect">
            <a:avLst/>
          </a:prstGeom>
        </p:spPr>
      </p:pic>
    </p:spTree>
    <p:extLst>
      <p:ext uri="{BB962C8B-B14F-4D97-AF65-F5344CB8AC3E}">
        <p14:creationId xmlns:p14="http://schemas.microsoft.com/office/powerpoint/2010/main" val="2271500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a:extLst>
              <a:ext uri="{FF2B5EF4-FFF2-40B4-BE49-F238E27FC236}">
                <a16:creationId xmlns:a16="http://schemas.microsoft.com/office/drawing/2014/main" id="{2F6C56F6-5131-6569-D7C3-6FA99C072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959" y="705335"/>
            <a:ext cx="4563550" cy="340557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CD7A0D1A-301D-4649-2FBE-48674EF91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143" r="5193"/>
          <a:stretch>
            <a:fillRect/>
          </a:stretch>
        </p:blipFill>
        <p:spPr bwMode="auto">
          <a:xfrm>
            <a:off x="1514210" y="4313503"/>
            <a:ext cx="3756025" cy="936625"/>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1">
            <a:extLst>
              <a:ext uri="{FF2B5EF4-FFF2-40B4-BE49-F238E27FC236}">
                <a16:creationId xmlns:a16="http://schemas.microsoft.com/office/drawing/2014/main" id="{36D02137-7B0E-7348-E0DB-144AC995CC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0008" y="4360758"/>
            <a:ext cx="3749675" cy="9683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427BEA22-DD06-3EE0-092C-61B3F156BE06}"/>
              </a:ext>
            </a:extLst>
          </p:cNvPr>
          <p:cNvSpPr>
            <a:spLocks noChangeArrowheads="1"/>
          </p:cNvSpPr>
          <p:nvPr/>
        </p:nvSpPr>
        <p:spPr bwMode="auto">
          <a:xfrm>
            <a:off x="2248678" y="1866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5">
            <a:extLst>
              <a:ext uri="{FF2B5EF4-FFF2-40B4-BE49-F238E27FC236}">
                <a16:creationId xmlns:a16="http://schemas.microsoft.com/office/drawing/2014/main" id="{C35CF251-F33C-8854-2B66-E4C0C6573228}"/>
              </a:ext>
            </a:extLst>
          </p:cNvPr>
          <p:cNvSpPr>
            <a:spLocks noChangeArrowheads="1"/>
          </p:cNvSpPr>
          <p:nvPr/>
        </p:nvSpPr>
        <p:spPr bwMode="auto">
          <a:xfrm>
            <a:off x="2248678" y="31742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6">
            <a:extLst>
              <a:ext uri="{FF2B5EF4-FFF2-40B4-BE49-F238E27FC236}">
                <a16:creationId xmlns:a16="http://schemas.microsoft.com/office/drawing/2014/main" id="{21D53A90-2EF9-ACF7-95D8-B9A54AB387AF}"/>
              </a:ext>
            </a:extLst>
          </p:cNvPr>
          <p:cNvSpPr>
            <a:spLocks noChangeArrowheads="1"/>
          </p:cNvSpPr>
          <p:nvPr/>
        </p:nvSpPr>
        <p:spPr bwMode="auto">
          <a:xfrm>
            <a:off x="2248678" y="41109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id="{64A58736-5156-C8BD-0E12-71D3C2F3F584}"/>
              </a:ext>
            </a:extLst>
          </p:cNvPr>
          <p:cNvSpPr>
            <a:spLocks noChangeArrowheads="1"/>
          </p:cNvSpPr>
          <p:nvPr/>
        </p:nvSpPr>
        <p:spPr bwMode="auto">
          <a:xfrm>
            <a:off x="2248678" y="50792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TextBox 5">
            <a:extLst>
              <a:ext uri="{FF2B5EF4-FFF2-40B4-BE49-F238E27FC236}">
                <a16:creationId xmlns:a16="http://schemas.microsoft.com/office/drawing/2014/main" id="{E73BD267-3F90-E6AF-3B2E-4BD7F1064008}"/>
              </a:ext>
            </a:extLst>
          </p:cNvPr>
          <p:cNvSpPr txBox="1"/>
          <p:nvPr/>
        </p:nvSpPr>
        <p:spPr>
          <a:xfrm>
            <a:off x="634482" y="234437"/>
            <a:ext cx="1759456" cy="369332"/>
          </a:xfrm>
          <a:prstGeom prst="rect">
            <a:avLst/>
          </a:prstGeom>
          <a:noFill/>
        </p:spPr>
        <p:txBody>
          <a:bodyPr wrap="none" rtlCol="0">
            <a:spAutoFit/>
          </a:bodyPr>
          <a:lstStyle/>
          <a:p>
            <a:r>
              <a:rPr lang="en-IN" dirty="0"/>
              <a:t>Example of NN:- </a:t>
            </a:r>
          </a:p>
        </p:txBody>
      </p:sp>
    </p:spTree>
    <p:extLst>
      <p:ext uri="{BB962C8B-B14F-4D97-AF65-F5344CB8AC3E}">
        <p14:creationId xmlns:p14="http://schemas.microsoft.com/office/powerpoint/2010/main" val="926113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6E04B6-6EE5-6CFA-3A6B-901E47CD8248}"/>
              </a:ext>
            </a:extLst>
          </p:cNvPr>
          <p:cNvSpPr txBox="1"/>
          <p:nvPr/>
        </p:nvSpPr>
        <p:spPr>
          <a:xfrm>
            <a:off x="648479" y="382555"/>
            <a:ext cx="9792476" cy="5511124"/>
          </a:xfrm>
          <a:prstGeom prst="rect">
            <a:avLst/>
          </a:prstGeom>
          <a:noFill/>
        </p:spPr>
        <p:txBody>
          <a:bodyPr wrap="square">
            <a:spAutoFit/>
          </a:bodyPr>
          <a:lstStyle/>
          <a:p>
            <a:pPr marR="228600">
              <a:lnSpc>
                <a:spcPct val="107000"/>
              </a:lnSpc>
              <a:spcAft>
                <a:spcPts val="1800"/>
              </a:spcAft>
            </a:pPr>
            <a:r>
              <a:rPr lang="en-IN" sz="1400" b="1" u="sng" kern="100" dirty="0">
                <a:effectLst/>
                <a:latin typeface="Times New Roman" panose="02020603050405020304" pitchFamily="18" charset="0"/>
                <a:ea typeface="Calibri" panose="020F0502020204030204" pitchFamily="34" charset="0"/>
                <a:cs typeface="Times New Roman" panose="02020603050405020304" pitchFamily="18" charset="0"/>
              </a:rPr>
              <a:t>2) The Nearest </a:t>
            </a:r>
            <a:r>
              <a:rPr lang="en-IN" sz="1400" b="1" u="sng" kern="100" dirty="0" err="1">
                <a:effectLst/>
                <a:latin typeface="Times New Roman" panose="02020603050405020304" pitchFamily="18" charset="0"/>
                <a:ea typeface="Calibri" panose="020F0502020204030204" pitchFamily="34" charset="0"/>
                <a:cs typeface="Times New Roman" panose="02020603050405020304" pitchFamily="18" charset="0"/>
              </a:rPr>
              <a:t>Neighbor</a:t>
            </a:r>
            <a:r>
              <a:rPr lang="en-IN" sz="1400" b="1" u="sng" kern="100" dirty="0">
                <a:effectLst/>
                <a:latin typeface="Times New Roman" panose="02020603050405020304" pitchFamily="18" charset="0"/>
                <a:ea typeface="Calibri" panose="020F0502020204030204" pitchFamily="34" charset="0"/>
                <a:cs typeface="Times New Roman" panose="02020603050405020304" pitchFamily="18" charset="0"/>
              </a:rPr>
              <a:t> Algorithm (NND) from Both End-Points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228600">
              <a:lnSpc>
                <a:spcPct val="115000"/>
              </a:lnSpc>
              <a:spcAft>
                <a:spcPts val="1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The Nearest </a:t>
            </a:r>
            <a:r>
              <a:rPr lang="en-IN" sz="1400" kern="100" dirty="0" err="1">
                <a:effectLst/>
                <a:latin typeface="Times New Roman" panose="02020603050405020304" pitchFamily="18" charset="0"/>
                <a:ea typeface="Calibri" panose="020F0502020204030204" pitchFamily="34" charset="0"/>
                <a:cs typeface="Times New Roman" panose="02020603050405020304" pitchFamily="18" charset="0"/>
              </a:rPr>
              <a:t>Neighbor</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Algorithm from Both End-Points (NND) is a modification of the classic Nearest </a:t>
            </a:r>
            <a:r>
              <a:rPr lang="en-IN" sz="1400" kern="100" dirty="0" err="1">
                <a:effectLst/>
                <a:latin typeface="Times New Roman" panose="02020603050405020304" pitchFamily="18" charset="0"/>
                <a:ea typeface="Calibri" panose="020F0502020204030204" pitchFamily="34" charset="0"/>
                <a:cs typeface="Times New Roman" panose="02020603050405020304" pitchFamily="18" charset="0"/>
              </a:rPr>
              <a:t>Neighbor</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(NN) algorithm for solving the Traveling Salesman Problem (TSP). The NND algorithm introduces a variation in the way it selects the next city to visit, considering two end vertices instead of one. NND algorithm is a heuristic Algorithm.</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228600">
              <a:lnSpc>
                <a:spcPct val="115000"/>
              </a:lnSpc>
              <a:spcAft>
                <a:spcPts val="800"/>
              </a:spcAft>
            </a:pPr>
            <a:r>
              <a:rPr lang="en-IN" sz="1400" b="1" u="sng" kern="100" dirty="0">
                <a:effectLst/>
                <a:latin typeface="Times New Roman" panose="02020603050405020304" pitchFamily="18" charset="0"/>
                <a:ea typeface="Calibri" panose="020F0502020204030204" pitchFamily="34" charset="0"/>
                <a:cs typeface="Times New Roman" panose="02020603050405020304" pitchFamily="18" charset="0"/>
              </a:rPr>
              <a:t>Here are the steps of the NND algorithm:</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8600" lvl="0" indent="-342900">
              <a:lnSpc>
                <a:spcPct val="115000"/>
              </a:lnSpc>
              <a:spcAft>
                <a:spcPts val="800"/>
              </a:spcAft>
              <a:buFont typeface="+mj-lt"/>
              <a:buAutoNum type="arabicPeriod"/>
              <a:tabLst>
                <a:tab pos="45720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Choose an Arbitrary Vertex:</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228600" lvl="1" indent="-285750">
              <a:lnSpc>
                <a:spcPct val="115000"/>
              </a:lnSpc>
              <a:spcAft>
                <a:spcPts val="800"/>
              </a:spcAft>
              <a:buSzPts val="1000"/>
              <a:buFont typeface="Symbol" panose="05050102010706020507" pitchFamily="18" charset="2"/>
              <a:buChar char=""/>
              <a:tabLst>
                <a:tab pos="9144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Start by selecting an arbitrary vertex in the graph as the starting point.</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8600" lvl="0" indent="-342900">
              <a:lnSpc>
                <a:spcPct val="115000"/>
              </a:lnSpc>
              <a:spcAft>
                <a:spcPts val="800"/>
              </a:spcAft>
              <a:buFont typeface="+mj-lt"/>
              <a:buAutoNum type="arabicPeriod"/>
              <a:tabLst>
                <a:tab pos="45720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Visit the Nearest Unvisited Vertex:</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228600" lvl="1" indent="-285750">
              <a:lnSpc>
                <a:spcPct val="115000"/>
              </a:lnSpc>
              <a:spcAft>
                <a:spcPts val="800"/>
              </a:spcAft>
              <a:buSzPts val="1000"/>
              <a:buFont typeface="Symbol" panose="05050102010706020507" pitchFamily="18" charset="2"/>
              <a:buChar char=""/>
              <a:tabLst>
                <a:tab pos="9144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Move to the nearest unvisited vertex from the current vertex.</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8600" lvl="0" indent="-342900">
              <a:lnSpc>
                <a:spcPct val="115000"/>
              </a:lnSpc>
              <a:spcAft>
                <a:spcPts val="800"/>
              </a:spcAft>
              <a:buFont typeface="+mj-lt"/>
              <a:buAutoNum type="arabicPeriod"/>
              <a:tabLst>
                <a:tab pos="45720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Visit the Nearest Unvisited Vertex to Both End Vertices: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228600" lvl="1" indent="-285750">
              <a:lnSpc>
                <a:spcPct val="115000"/>
              </a:lnSpc>
              <a:spcAft>
                <a:spcPts val="800"/>
              </a:spcAft>
              <a:buSzPts val="1000"/>
              <a:buFont typeface="Symbol" panose="05050102010706020507" pitchFamily="18" charset="2"/>
              <a:buChar char=""/>
              <a:tabLst>
                <a:tab pos="9144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Add a vertex to the tour that has not been visited before and is the nearest to both the current vertex and the starting vertex. Update the end vertices to include this newly visited vertex.</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8600" lvl="0" indent="-342900">
              <a:lnSpc>
                <a:spcPct val="115000"/>
              </a:lnSpc>
              <a:spcAft>
                <a:spcPts val="800"/>
              </a:spcAft>
              <a:buFont typeface="+mj-lt"/>
              <a:buAutoNum type="arabicPeriod"/>
              <a:tabLst>
                <a:tab pos="45720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Check for Unvisited Vertices: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228600" lvl="1" indent="-285750">
              <a:lnSpc>
                <a:spcPct val="115000"/>
              </a:lnSpc>
              <a:spcAft>
                <a:spcPts val="800"/>
              </a:spcAft>
              <a:buSzPts val="1000"/>
              <a:buFont typeface="Symbol" panose="05050102010706020507" pitchFamily="18" charset="2"/>
              <a:buChar char=""/>
              <a:tabLst>
                <a:tab pos="9144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If there are still unvisited vertices, go back to step 3 and repeat the process.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28600" lvl="0" indent="-342900">
              <a:lnSpc>
                <a:spcPct val="115000"/>
              </a:lnSpc>
              <a:spcAft>
                <a:spcPts val="800"/>
              </a:spcAft>
              <a:buFont typeface="+mj-lt"/>
              <a:buAutoNum type="arabicPeriod"/>
              <a:tabLst>
                <a:tab pos="45720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Return to the Starting Vertex from the Other End Vertex:</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228600" lvl="1" indent="-285750">
              <a:lnSpc>
                <a:spcPct val="115000"/>
              </a:lnSpc>
              <a:spcAft>
                <a:spcPts val="800"/>
              </a:spcAft>
              <a:buSzPts val="1000"/>
              <a:buFont typeface="Symbol" panose="05050102010706020507" pitchFamily="18" charset="2"/>
              <a:buChar char=""/>
              <a:tabLst>
                <a:tab pos="914400" algn="l"/>
              </a:tabLs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Once all vertices are visited, return to the starting vertex from the other end vertex to complete the tour.</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7712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09C87B-1D13-8244-2B60-8310911EB90C}"/>
              </a:ext>
            </a:extLst>
          </p:cNvPr>
          <p:cNvSpPr txBox="1"/>
          <p:nvPr/>
        </p:nvSpPr>
        <p:spPr>
          <a:xfrm>
            <a:off x="697463" y="339628"/>
            <a:ext cx="10293997" cy="6178743"/>
          </a:xfrm>
          <a:prstGeom prst="rect">
            <a:avLst/>
          </a:prstGeom>
          <a:noFill/>
        </p:spPr>
        <p:txBody>
          <a:bodyPr wrap="square">
            <a:spAutoFit/>
          </a:bodyPr>
          <a:lstStyle/>
          <a:p>
            <a:pPr marR="228600">
              <a:lnSpc>
                <a:spcPct val="107000"/>
              </a:lnSpc>
              <a:spcAft>
                <a:spcPts val="1800"/>
              </a:spcAft>
            </a:pPr>
            <a:r>
              <a:rPr lang="en-IN" sz="1400" b="1" u="sng" kern="0" dirty="0">
                <a:effectLst/>
                <a:latin typeface="Times New Roman" panose="02020603050405020304" pitchFamily="18" charset="0"/>
                <a:ea typeface="Times New Roman" panose="02020603050405020304" pitchFamily="18" charset="0"/>
                <a:cs typeface="Times New Roman" panose="02020603050405020304" pitchFamily="18" charset="0"/>
              </a:rPr>
              <a:t>3) Greedy Algorithm</a:t>
            </a:r>
            <a:r>
              <a:rPr lang="en-IN" sz="14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R="228600">
              <a:lnSpc>
                <a:spcPct val="115000"/>
              </a:lnSpc>
              <a:spcAft>
                <a:spcPts val="1800"/>
              </a:spcAft>
            </a:pPr>
            <a:r>
              <a:rPr lang="en-IN" sz="1400" kern="0" dirty="0">
                <a:effectLst/>
                <a:latin typeface="Times New Roman" panose="02020603050405020304" pitchFamily="18" charset="0"/>
                <a:ea typeface="Times New Roman" panose="02020603050405020304" pitchFamily="18" charset="0"/>
                <a:cs typeface="Times New Roman" panose="02020603050405020304" pitchFamily="18" charset="0"/>
              </a:rPr>
              <a:t>The Greedy Algorithm described  is a heuristic approach for solving the Traveling Salesman Problem (TSP). The algorithm constructs a tour by iteratively selecting the shortest edge and adding it to the tour, subject to certain constraints. The goal is to gradually build a tour that visits all cities while avoiding cycles with fewer than N edges and limiting the increase in the degree of any node by more than 2.</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R="228600">
              <a:lnSpc>
                <a:spcPct val="115000"/>
              </a:lnSpc>
              <a:spcAft>
                <a:spcPts val="800"/>
              </a:spcAft>
            </a:pPr>
            <a:r>
              <a:rPr lang="en-IN" sz="1400" b="1" u="sng" kern="0" dirty="0">
                <a:effectLst/>
                <a:latin typeface="Times New Roman" panose="02020603050405020304" pitchFamily="18" charset="0"/>
                <a:ea typeface="Times New Roman" panose="02020603050405020304" pitchFamily="18" charset="0"/>
                <a:cs typeface="Times New Roman" panose="02020603050405020304" pitchFamily="18" charset="0"/>
              </a:rPr>
              <a:t>Here are the steps of the Greedy Algorithm:</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228600" lvl="0" indent="-342900">
              <a:lnSpc>
                <a:spcPct val="115000"/>
              </a:lnSpc>
              <a:spcAft>
                <a:spcPts val="800"/>
              </a:spcAft>
              <a:buFont typeface="+mj-lt"/>
              <a:buAutoNum type="arabicPeriod"/>
              <a:tabLst>
                <a:tab pos="457200" algn="l"/>
              </a:tabLst>
            </a:pPr>
            <a:r>
              <a:rPr lang="en-IN" sz="1400" b="1" kern="0" dirty="0">
                <a:effectLst/>
                <a:latin typeface="Times New Roman" panose="02020603050405020304" pitchFamily="18" charset="0"/>
                <a:ea typeface="Times New Roman" panose="02020603050405020304" pitchFamily="18" charset="0"/>
                <a:cs typeface="Times New Roman" panose="02020603050405020304" pitchFamily="18" charset="0"/>
              </a:rPr>
              <a:t>Sort Edges by Increasing Lengths: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228600" lvl="1" indent="-285750">
              <a:lnSpc>
                <a:spcPct val="115000"/>
              </a:lnSpc>
              <a:spcAft>
                <a:spcPts val="800"/>
              </a:spcAft>
              <a:buSzPts val="1000"/>
              <a:buFont typeface="Symbol" panose="05050102010706020507" pitchFamily="18" charset="2"/>
              <a:buChar char=""/>
              <a:tabLst>
                <a:tab pos="914400" algn="l"/>
              </a:tabLst>
            </a:pPr>
            <a:r>
              <a:rPr lang="en-IN" sz="1400" kern="0" dirty="0">
                <a:effectLst/>
                <a:latin typeface="Times New Roman" panose="02020603050405020304" pitchFamily="18" charset="0"/>
                <a:ea typeface="Times New Roman" panose="02020603050405020304" pitchFamily="18" charset="0"/>
                <a:cs typeface="Times New Roman" panose="02020603050405020304" pitchFamily="18" charset="0"/>
              </a:rPr>
              <a:t>Arrange the edges of the graph in ascending order based on their lengths (distances).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228600" lvl="0" indent="-342900">
              <a:lnSpc>
                <a:spcPct val="115000"/>
              </a:lnSpc>
              <a:spcAft>
                <a:spcPts val="800"/>
              </a:spcAft>
              <a:buFont typeface="+mj-lt"/>
              <a:buAutoNum type="arabicPeriod"/>
              <a:tabLst>
                <a:tab pos="457200" algn="l"/>
              </a:tabLst>
            </a:pPr>
            <a:r>
              <a:rPr lang="en-IN" sz="1400" b="1" kern="0" dirty="0">
                <a:effectLst/>
                <a:latin typeface="Times New Roman" panose="02020603050405020304" pitchFamily="18" charset="0"/>
                <a:ea typeface="Times New Roman" panose="02020603050405020304" pitchFamily="18" charset="0"/>
                <a:cs typeface="Times New Roman" panose="02020603050405020304" pitchFamily="18" charset="0"/>
              </a:rPr>
              <a:t>Select the Shortest Edge and Add to Tour:</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228600" lvl="1" indent="-285750">
              <a:lnSpc>
                <a:spcPct val="115000"/>
              </a:lnSpc>
              <a:spcAft>
                <a:spcPts val="800"/>
              </a:spcAft>
              <a:buSzPts val="1000"/>
              <a:buFont typeface="Symbol" panose="05050102010706020507" pitchFamily="18" charset="2"/>
              <a:buChar char=""/>
              <a:tabLst>
                <a:tab pos="914400" algn="l"/>
              </a:tabLst>
            </a:pPr>
            <a:r>
              <a:rPr lang="en-IN" sz="1400" kern="0" dirty="0">
                <a:effectLst/>
                <a:latin typeface="Times New Roman" panose="02020603050405020304" pitchFamily="18" charset="0"/>
                <a:ea typeface="Times New Roman" panose="02020603050405020304" pitchFamily="18" charset="0"/>
                <a:cs typeface="Times New Roman" panose="02020603050405020304" pitchFamily="18" charset="0"/>
              </a:rPr>
              <a:t>Choose the shortest edge from the sorted list.</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228600" lvl="1" indent="-285750">
              <a:lnSpc>
                <a:spcPct val="115000"/>
              </a:lnSpc>
              <a:spcAft>
                <a:spcPts val="800"/>
              </a:spcAft>
              <a:buSzPts val="1000"/>
              <a:buFont typeface="Symbol" panose="05050102010706020507" pitchFamily="18" charset="2"/>
              <a:buChar char=""/>
              <a:tabLst>
                <a:tab pos="914400" algn="l"/>
              </a:tabLst>
            </a:pPr>
            <a:r>
              <a:rPr lang="en-IN" sz="1400" kern="0" dirty="0">
                <a:effectLst/>
                <a:latin typeface="Times New Roman" panose="02020603050405020304" pitchFamily="18" charset="0"/>
                <a:ea typeface="Times New Roman" panose="02020603050405020304" pitchFamily="18" charset="0"/>
                <a:cs typeface="Times New Roman" panose="02020603050405020304" pitchFamily="18" charset="0"/>
              </a:rPr>
              <a:t>Add the selected edge to the tour if adding it doesn't violate the specified constraints: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228600" lvl="2" indent="-228600">
              <a:lnSpc>
                <a:spcPct val="115000"/>
              </a:lnSpc>
              <a:spcAft>
                <a:spcPts val="800"/>
              </a:spcAft>
              <a:buSzPts val="1000"/>
              <a:buFont typeface="Symbol" panose="05050102010706020507" pitchFamily="18" charset="2"/>
              <a:buChar char=""/>
              <a:tabLst>
                <a:tab pos="1371600" algn="l"/>
              </a:tabLst>
            </a:pPr>
            <a:r>
              <a:rPr lang="en-IN" sz="1400" kern="0" dirty="0">
                <a:effectLst/>
                <a:latin typeface="Times New Roman" panose="02020603050405020304" pitchFamily="18" charset="0"/>
                <a:ea typeface="Times New Roman" panose="02020603050405020304" pitchFamily="18" charset="0"/>
                <a:cs typeface="Times New Roman" panose="02020603050405020304" pitchFamily="18" charset="0"/>
              </a:rPr>
              <a:t>It doesn't create a cycle with fewer than N edges.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228600" lvl="2" indent="-228600">
              <a:lnSpc>
                <a:spcPct val="115000"/>
              </a:lnSpc>
              <a:spcAft>
                <a:spcPts val="800"/>
              </a:spcAft>
              <a:buSzPts val="1000"/>
              <a:buFont typeface="Symbol" panose="05050102010706020507" pitchFamily="18" charset="2"/>
              <a:buChar char=""/>
              <a:tabLst>
                <a:tab pos="1371600" algn="l"/>
              </a:tabLst>
            </a:pPr>
            <a:r>
              <a:rPr lang="en-IN" sz="1400" kern="0" dirty="0">
                <a:effectLst/>
                <a:latin typeface="Times New Roman" panose="02020603050405020304" pitchFamily="18" charset="0"/>
                <a:ea typeface="Times New Roman" panose="02020603050405020304" pitchFamily="18" charset="0"/>
                <a:cs typeface="Times New Roman" panose="02020603050405020304" pitchFamily="18" charset="0"/>
              </a:rPr>
              <a:t>It doesn't increase the degree of any node by more than 2.</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228600" lvl="2" indent="-228600">
              <a:lnSpc>
                <a:spcPct val="115000"/>
              </a:lnSpc>
              <a:spcAft>
                <a:spcPts val="800"/>
              </a:spcAft>
              <a:buSzPts val="1000"/>
              <a:buFont typeface="Symbol" panose="05050102010706020507" pitchFamily="18" charset="2"/>
              <a:buChar char=""/>
              <a:tabLst>
                <a:tab pos="1371600" algn="l"/>
              </a:tabLst>
            </a:pPr>
            <a:r>
              <a:rPr lang="en-IN" sz="1400" kern="0" dirty="0">
                <a:effectLst/>
                <a:latin typeface="Times New Roman" panose="02020603050405020304" pitchFamily="18" charset="0"/>
                <a:ea typeface="Times New Roman" panose="02020603050405020304" pitchFamily="18" charset="0"/>
                <a:cs typeface="Times New Roman" panose="02020603050405020304" pitchFamily="18" charset="0"/>
              </a:rPr>
              <a:t>The same edge is not added twice.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228600" lvl="0" indent="-342900">
              <a:lnSpc>
                <a:spcPct val="115000"/>
              </a:lnSpc>
              <a:spcAft>
                <a:spcPts val="800"/>
              </a:spcAft>
              <a:buFont typeface="+mj-lt"/>
              <a:buAutoNum type="arabicPeriod"/>
              <a:tabLst>
                <a:tab pos="457200" algn="l"/>
              </a:tabLst>
            </a:pPr>
            <a:r>
              <a:rPr lang="en-IN" sz="1400" b="1" kern="0" dirty="0">
                <a:effectLst/>
                <a:latin typeface="Times New Roman" panose="02020603050405020304" pitchFamily="18" charset="0"/>
                <a:ea typeface="Times New Roman" panose="02020603050405020304" pitchFamily="18" charset="0"/>
                <a:cs typeface="Times New Roman" panose="02020603050405020304" pitchFamily="18" charset="0"/>
              </a:rPr>
              <a:t>Check for the Number of Edges in the Tour:</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228600" lvl="1" indent="-285750">
              <a:lnSpc>
                <a:spcPct val="115000"/>
              </a:lnSpc>
              <a:spcAft>
                <a:spcPts val="800"/>
              </a:spcAft>
              <a:buSzPts val="1000"/>
              <a:buFont typeface="Symbol" panose="05050102010706020507" pitchFamily="18" charset="2"/>
              <a:buChar char=""/>
              <a:tabLst>
                <a:tab pos="914400" algn="l"/>
              </a:tabLst>
            </a:pPr>
            <a:r>
              <a:rPr lang="en-IN" sz="1400" kern="0" dirty="0">
                <a:effectLst/>
                <a:latin typeface="Times New Roman" panose="02020603050405020304" pitchFamily="18" charset="0"/>
                <a:ea typeface="Times New Roman" panose="02020603050405020304" pitchFamily="18" charset="0"/>
                <a:cs typeface="Times New Roman" panose="02020603050405020304" pitchFamily="18" charset="0"/>
              </a:rPr>
              <a:t>Verify whether the number of edges in the tour is equal to N (the total number of cities).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228600" lvl="1" indent="-285750">
              <a:lnSpc>
                <a:spcPct val="115000"/>
              </a:lnSpc>
              <a:spcAft>
                <a:spcPts val="800"/>
              </a:spcAft>
              <a:buSzPts val="1000"/>
              <a:buFont typeface="Symbol" panose="05050102010706020507" pitchFamily="18" charset="2"/>
              <a:buChar char=""/>
              <a:tabLst>
                <a:tab pos="914400" algn="l"/>
              </a:tabLst>
            </a:pPr>
            <a:r>
              <a:rPr lang="en-IN" sz="1400" kern="0" dirty="0">
                <a:effectLst/>
                <a:latin typeface="Times New Roman" panose="02020603050405020304" pitchFamily="18" charset="0"/>
                <a:ea typeface="Times New Roman" panose="02020603050405020304" pitchFamily="18" charset="0"/>
                <a:cs typeface="Times New Roman" panose="02020603050405020304" pitchFamily="18" charset="0"/>
              </a:rPr>
              <a:t>If not, go back to step 2 and repeat the process.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R="228600">
              <a:lnSpc>
                <a:spcPct val="115000"/>
              </a:lnSpc>
              <a:spcAft>
                <a:spcPts val="800"/>
              </a:spcAft>
            </a:pPr>
            <a:r>
              <a:rPr lang="en-IN" sz="14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53247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1DF740-786E-E7E5-75D4-B51B401377E9}"/>
              </a:ext>
            </a:extLst>
          </p:cNvPr>
          <p:cNvSpPr txBox="1"/>
          <p:nvPr/>
        </p:nvSpPr>
        <p:spPr>
          <a:xfrm>
            <a:off x="513182" y="188914"/>
            <a:ext cx="11010123" cy="5734903"/>
          </a:xfrm>
          <a:prstGeom prst="rect">
            <a:avLst/>
          </a:prstGeom>
          <a:noFill/>
        </p:spPr>
        <p:txBody>
          <a:bodyPr wrap="square">
            <a:spAutoFit/>
          </a:bodyPr>
          <a:lstStyle/>
          <a:p>
            <a:pPr marR="228600">
              <a:spcAft>
                <a:spcPts val="1800"/>
              </a:spcAft>
            </a:pPr>
            <a:r>
              <a:rPr lang="en-IN" sz="1600" b="1" u="sng" kern="0" dirty="0">
                <a:effectLst/>
                <a:latin typeface="Times New Roman" panose="02020603050405020304" pitchFamily="18" charset="0"/>
                <a:ea typeface="Times New Roman" panose="02020603050405020304" pitchFamily="18" charset="0"/>
                <a:cs typeface="Times New Roman" panose="02020603050405020304" pitchFamily="18" charset="0"/>
              </a:rPr>
              <a:t>4) Hybrid algorithm NNDG</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R="228600">
              <a:spcAft>
                <a:spcPts val="1800"/>
              </a:spcAft>
            </a:pP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The Hybrid algorithm described, named NNDG (a hybrid of NND and Greedy algorithms), combines aspects of the Nearest </a:t>
            </a:r>
            <a:r>
              <a:rPr lang="en-IN" sz="1600" kern="0" dirty="0" err="1">
                <a:effectLst/>
                <a:latin typeface="Times New Roman" panose="02020603050405020304" pitchFamily="18" charset="0"/>
                <a:ea typeface="Times New Roman" panose="02020603050405020304" pitchFamily="18" charset="0"/>
                <a:cs typeface="Times New Roman" panose="02020603050405020304" pitchFamily="18" charset="0"/>
              </a:rPr>
              <a:t>Neighbor</a:t>
            </a: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 from Both End-Points (NND) algorithm and the Greedy algorithm. It aims to benefit from the strengths of both algorithms to find a solution to the Traveling Salesman Problem (TSP). Below are the steps of the NNDG algorithm:</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228600" lvl="0" indent="-342900">
              <a:spcAft>
                <a:spcPts val="800"/>
              </a:spcAft>
              <a:buFont typeface="+mj-lt"/>
              <a:buAutoNum type="arabicPeriod"/>
              <a:tabLst>
                <a:tab pos="457200" algn="l"/>
              </a:tabLst>
            </a:pPr>
            <a:r>
              <a:rPr lang="en-IN" sz="1600" b="1" kern="0" dirty="0">
                <a:effectLst/>
                <a:latin typeface="Times New Roman" panose="02020603050405020304" pitchFamily="18" charset="0"/>
                <a:ea typeface="Times New Roman" panose="02020603050405020304" pitchFamily="18" charset="0"/>
                <a:cs typeface="Times New Roman" panose="02020603050405020304" pitchFamily="18" charset="0"/>
              </a:rPr>
              <a:t>Find the Vertex with the Smallest Row-Sum:</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228600" lvl="1" indent="-285750">
              <a:spcAft>
                <a:spcPts val="800"/>
              </a:spcAft>
              <a:buSzPts val="1000"/>
              <a:buFont typeface="Symbol" panose="05050102010706020507" pitchFamily="18" charset="2"/>
              <a:buChar char=""/>
              <a:tabLst>
                <a:tab pos="914400" algn="l"/>
              </a:tabLst>
            </a:pP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Compute the row-sum for each vertex by summing the entries in its row in the adjacency matrix.</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228600" lvl="1" indent="-285750">
              <a:spcAft>
                <a:spcPts val="800"/>
              </a:spcAft>
              <a:buSzPts val="1000"/>
              <a:buFont typeface="Symbol" panose="05050102010706020507" pitchFamily="18" charset="2"/>
              <a:buChar char=""/>
              <a:tabLst>
                <a:tab pos="914400" algn="l"/>
              </a:tabLst>
            </a:pP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Identify the vertex with the smallest row-sum.</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228600" lvl="0" indent="-342900">
              <a:spcAft>
                <a:spcPts val="800"/>
              </a:spcAft>
              <a:buFont typeface="+mj-lt"/>
              <a:buAutoNum type="arabicPeriod"/>
              <a:tabLst>
                <a:tab pos="457200" algn="l"/>
              </a:tabLst>
            </a:pPr>
            <a:r>
              <a:rPr lang="en-IN" sz="1600" b="1" kern="0" dirty="0">
                <a:effectLst/>
                <a:latin typeface="Times New Roman" panose="02020603050405020304" pitchFamily="18" charset="0"/>
                <a:ea typeface="Times New Roman" panose="02020603050405020304" pitchFamily="18" charset="0"/>
                <a:cs typeface="Times New Roman" panose="02020603050405020304" pitchFamily="18" charset="0"/>
              </a:rPr>
              <a:t>Apply NND Algorithm Starting from the Smallest Row-Sum Vertex:</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228600" lvl="1" indent="-285750">
              <a:spcAft>
                <a:spcPts val="800"/>
              </a:spcAft>
              <a:buSzPts val="1000"/>
              <a:buFont typeface="Symbol" panose="05050102010706020507" pitchFamily="18" charset="2"/>
              <a:buChar char=""/>
              <a:tabLst>
                <a:tab pos="914400" algn="l"/>
              </a:tabLst>
            </a:pP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Start the NND algorithm from the vertex with the smallest row-sum.</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228600" lvl="1" indent="-285750">
              <a:spcAft>
                <a:spcPts val="800"/>
              </a:spcAft>
              <a:buSzPts val="1000"/>
              <a:buFont typeface="Symbol" panose="05050102010706020507" pitchFamily="18" charset="2"/>
              <a:buChar char=""/>
              <a:tabLst>
                <a:tab pos="914400" algn="l"/>
              </a:tabLst>
            </a:pP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Continue the NND algorithm until reaching a vertex that has been added to the tour before.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228600" lvl="0" indent="-342900">
              <a:spcAft>
                <a:spcPts val="800"/>
              </a:spcAft>
              <a:buFont typeface="+mj-lt"/>
              <a:buAutoNum type="arabicPeriod"/>
              <a:tabLst>
                <a:tab pos="457200" algn="l"/>
              </a:tabLst>
            </a:pPr>
            <a:r>
              <a:rPr lang="en-IN" sz="1600" b="1" kern="0" dirty="0">
                <a:effectLst/>
                <a:latin typeface="Times New Roman" panose="02020603050405020304" pitchFamily="18" charset="0"/>
                <a:ea typeface="Times New Roman" panose="02020603050405020304" pitchFamily="18" charset="0"/>
                <a:cs typeface="Times New Roman" panose="02020603050405020304" pitchFamily="18" charset="0"/>
              </a:rPr>
              <a:t>Continue Applying NND from the Last Vertex in the Tour:</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228600" lvl="1" indent="-285750">
              <a:spcAft>
                <a:spcPts val="800"/>
              </a:spcAft>
              <a:buSzPts val="1000"/>
              <a:buFont typeface="Symbol" panose="05050102010706020507" pitchFamily="18" charset="2"/>
              <a:buChar char=""/>
              <a:tabLst>
                <a:tab pos="914400" algn="l"/>
              </a:tabLst>
            </a:pP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Repeat the NND algorithm starting from the last vertex in the tour until reaching a vertex that has been added to the tour before.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228600" lvl="0" indent="-342900">
              <a:spcAft>
                <a:spcPts val="800"/>
              </a:spcAft>
              <a:buFont typeface="+mj-lt"/>
              <a:buAutoNum type="arabicPeriod"/>
              <a:tabLst>
                <a:tab pos="457200" algn="l"/>
              </a:tabLst>
            </a:pPr>
            <a:r>
              <a:rPr lang="en-IN" sz="1600" b="1" kern="0" dirty="0">
                <a:effectLst/>
                <a:latin typeface="Times New Roman" panose="02020603050405020304" pitchFamily="18" charset="0"/>
                <a:ea typeface="Times New Roman" panose="02020603050405020304" pitchFamily="18" charset="0"/>
                <a:cs typeface="Times New Roman" panose="02020603050405020304" pitchFamily="18" charset="0"/>
              </a:rPr>
              <a:t>Calculate [</a:t>
            </a:r>
            <a:r>
              <a:rPr lang="en-IN" sz="1600" b="1" i="1" kern="0" dirty="0" err="1">
                <a:effectLst/>
                <a:latin typeface="Times New Roman" panose="02020603050405020304" pitchFamily="18" charset="0"/>
                <a:ea typeface="Times New Roman" panose="02020603050405020304" pitchFamily="18" charset="0"/>
                <a:cs typeface="Times New Roman" panose="02020603050405020304" pitchFamily="18" charset="0"/>
              </a:rPr>
              <a:t>nt</a:t>
            </a:r>
            <a:r>
              <a:rPr lang="en-IN" sz="1600" b="1" i="1" kern="0" dirty="0">
                <a:effectLst/>
                <a:latin typeface="Times New Roman" panose="02020603050405020304" pitchFamily="18" charset="0"/>
                <a:ea typeface="Times New Roman" panose="02020603050405020304" pitchFamily="18" charset="0"/>
                <a:cs typeface="Times New Roman" panose="02020603050405020304" pitchFamily="18" charset="0"/>
              </a:rPr>
              <a:t>/k]</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228600" lvl="1" indent="-285750">
              <a:spcAft>
                <a:spcPts val="800"/>
              </a:spcAft>
              <a:buSzPts val="1000"/>
              <a:buFont typeface="Symbol" panose="05050102010706020507" pitchFamily="18" charset="2"/>
              <a:buChar char=""/>
              <a:tabLst>
                <a:tab pos="914400" algn="l"/>
              </a:tabLst>
            </a:pP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Calculate </a:t>
            </a:r>
            <a:r>
              <a:rPr lang="en-IN" sz="1600" b="1"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600" b="1" i="1" kern="0" dirty="0" err="1">
                <a:effectLst/>
                <a:latin typeface="Times New Roman" panose="02020603050405020304" pitchFamily="18" charset="0"/>
                <a:ea typeface="Times New Roman" panose="02020603050405020304" pitchFamily="18" charset="0"/>
                <a:cs typeface="Times New Roman" panose="02020603050405020304" pitchFamily="18" charset="0"/>
              </a:rPr>
              <a:t>nt</a:t>
            </a:r>
            <a:r>
              <a:rPr lang="en-IN" sz="1600" b="1" i="1" kern="0" dirty="0">
                <a:effectLst/>
                <a:latin typeface="Times New Roman" panose="02020603050405020304" pitchFamily="18" charset="0"/>
                <a:ea typeface="Times New Roman" panose="02020603050405020304" pitchFamily="18" charset="0"/>
                <a:cs typeface="Times New Roman" panose="02020603050405020304" pitchFamily="18" charset="0"/>
              </a:rPr>
              <a:t>/k] </a:t>
            </a: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where </a:t>
            </a:r>
            <a:r>
              <a:rPr lang="en-IN" sz="1600" i="1" kern="0"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 is the number of vertices, </a:t>
            </a:r>
            <a:r>
              <a:rPr lang="en-IN" sz="1600" i="1" kern="0"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 is the number of edges taken from each solution found by NND, and </a:t>
            </a:r>
            <a:r>
              <a:rPr lang="en-IN" sz="1600" i="1" kern="0" dirty="0">
                <a:effectLst/>
                <a:latin typeface="Times New Roman" panose="02020603050405020304" pitchFamily="18" charset="0"/>
                <a:ea typeface="Times New Roman" panose="02020603050405020304" pitchFamily="18" charset="0"/>
                <a:cs typeface="Times New Roman" panose="02020603050405020304" pitchFamily="18" charset="0"/>
              </a:rPr>
              <a:t>k</a:t>
            </a: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 is the number of implementations of NND.</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R="228600">
              <a:spcAft>
                <a:spcPts val="800"/>
              </a:spcAft>
            </a:pP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18857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12FBCB-0DD4-0107-04DC-1B4E09483BB0}"/>
              </a:ext>
            </a:extLst>
          </p:cNvPr>
          <p:cNvSpPr txBox="1"/>
          <p:nvPr/>
        </p:nvSpPr>
        <p:spPr>
          <a:xfrm>
            <a:off x="1166327" y="2818890"/>
            <a:ext cx="6020577" cy="1711366"/>
          </a:xfrm>
          <a:prstGeom prst="rect">
            <a:avLst/>
          </a:prstGeom>
          <a:noFill/>
        </p:spPr>
        <p:txBody>
          <a:bodyPr wrap="square">
            <a:spAutoFit/>
          </a:bodyPr>
          <a:lstStyle/>
          <a:p>
            <a:pPr algn="l">
              <a:lnSpc>
                <a:spcPct val="150000"/>
              </a:lnSpc>
            </a:pPr>
            <a:r>
              <a:rPr lang="pt-BR" b="1" i="0" dirty="0">
                <a:solidFill>
                  <a:srgbClr val="1C1917"/>
                </a:solidFill>
                <a:effectLst/>
                <a:latin typeface="-apple-system"/>
              </a:rPr>
              <a:t>Time Complexity</a:t>
            </a:r>
            <a:endParaRPr lang="pt-BR" b="0" i="0" dirty="0">
              <a:solidFill>
                <a:srgbClr val="1C1917"/>
              </a:solidFill>
              <a:effectLst/>
              <a:latin typeface="-apple-system"/>
            </a:endParaRPr>
          </a:p>
          <a:p>
            <a:pPr algn="l">
              <a:lnSpc>
                <a:spcPct val="150000"/>
              </a:lnSpc>
              <a:buFont typeface="Arial" panose="020B0604020202020204" pitchFamily="34" charset="0"/>
              <a:buChar char="•"/>
            </a:pPr>
            <a:r>
              <a:rPr lang="pt-BR" b="0" i="0" dirty="0">
                <a:solidFill>
                  <a:srgbClr val="1C1917"/>
                </a:solidFill>
                <a:effectLst/>
                <a:latin typeface="-apple-system"/>
              </a:rPr>
              <a:t>Nearest Neighbor algorithms - O(n^2)</a:t>
            </a:r>
          </a:p>
          <a:p>
            <a:pPr algn="l">
              <a:lnSpc>
                <a:spcPct val="150000"/>
              </a:lnSpc>
              <a:buFont typeface="Arial" panose="020B0604020202020204" pitchFamily="34" charset="0"/>
              <a:buChar char="•"/>
            </a:pPr>
            <a:r>
              <a:rPr lang="pt-BR" b="0" i="0" dirty="0">
                <a:solidFill>
                  <a:srgbClr val="1C1917"/>
                </a:solidFill>
                <a:effectLst/>
                <a:latin typeface="-apple-system"/>
              </a:rPr>
              <a:t>Greedy algorithm - O(n^2 log n)</a:t>
            </a:r>
          </a:p>
          <a:p>
            <a:pPr algn="l">
              <a:lnSpc>
                <a:spcPct val="150000"/>
              </a:lnSpc>
              <a:buFont typeface="Arial" panose="020B0604020202020204" pitchFamily="34" charset="0"/>
              <a:buChar char="•"/>
            </a:pPr>
            <a:r>
              <a:rPr lang="pt-BR" b="0" i="0" dirty="0">
                <a:solidFill>
                  <a:srgbClr val="1C1917"/>
                </a:solidFill>
                <a:effectLst/>
                <a:latin typeface="-apple-system"/>
              </a:rPr>
              <a:t>NNDG hybrid - O(n^2 log n)</a:t>
            </a:r>
          </a:p>
        </p:txBody>
      </p:sp>
      <p:sp>
        <p:nvSpPr>
          <p:cNvPr id="4" name="TextBox 3">
            <a:extLst>
              <a:ext uri="{FF2B5EF4-FFF2-40B4-BE49-F238E27FC236}">
                <a16:creationId xmlns:a16="http://schemas.microsoft.com/office/drawing/2014/main" id="{EDA52803-72DA-963E-AEAC-F5EDE47AA907}"/>
              </a:ext>
            </a:extLst>
          </p:cNvPr>
          <p:cNvSpPr txBox="1"/>
          <p:nvPr/>
        </p:nvSpPr>
        <p:spPr>
          <a:xfrm>
            <a:off x="1166327" y="767833"/>
            <a:ext cx="7744407" cy="1733808"/>
          </a:xfrm>
          <a:prstGeom prst="rect">
            <a:avLst/>
          </a:prstGeom>
          <a:noFill/>
        </p:spPr>
        <p:txBody>
          <a:bodyPr wrap="square">
            <a:spAutoFit/>
          </a:bodyPr>
          <a:lstStyle/>
          <a:p>
            <a:pPr marR="228600" lvl="0">
              <a:spcAft>
                <a:spcPts val="800"/>
              </a:spcAft>
              <a:tabLst>
                <a:tab pos="457200" algn="l"/>
              </a:tabLst>
            </a:pPr>
            <a:r>
              <a:rPr lang="en-IN" sz="1600" b="1" kern="0" dirty="0">
                <a:effectLst/>
                <a:latin typeface="Times New Roman" panose="02020603050405020304" pitchFamily="18" charset="0"/>
                <a:ea typeface="Times New Roman" panose="02020603050405020304" pitchFamily="18" charset="0"/>
                <a:cs typeface="Times New Roman" panose="02020603050405020304" pitchFamily="18" charset="0"/>
              </a:rPr>
              <a:t>5. Take First </a:t>
            </a:r>
            <a:r>
              <a:rPr lang="en-IN" sz="1600" b="1" i="1" kern="0"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IN" sz="1600" b="1" kern="0" dirty="0">
                <a:effectLst/>
                <a:latin typeface="Times New Roman" panose="02020603050405020304" pitchFamily="18" charset="0"/>
                <a:ea typeface="Times New Roman" panose="02020603050405020304" pitchFamily="18" charset="0"/>
                <a:cs typeface="Times New Roman" panose="02020603050405020304" pitchFamily="18" charset="0"/>
              </a:rPr>
              <a:t> Edges from Each NND Solution: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228600" lvl="1" indent="-285750">
              <a:spcAft>
                <a:spcPts val="800"/>
              </a:spcAft>
              <a:buSzPts val="1000"/>
              <a:buFont typeface="Symbol" panose="05050102010706020507" pitchFamily="18" charset="2"/>
              <a:buChar char=""/>
              <a:tabLst>
                <a:tab pos="914400" algn="l"/>
              </a:tabLst>
            </a:pP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Take the first </a:t>
            </a:r>
            <a:r>
              <a:rPr lang="en-IN" sz="1600" i="1" kern="0"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 edges respectively from each solution found by NND.</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228600" lvl="1" indent="-285750">
              <a:spcAft>
                <a:spcPts val="800"/>
              </a:spcAft>
              <a:buSzPts val="1000"/>
              <a:buFont typeface="Symbol" panose="05050102010706020507" pitchFamily="18" charset="2"/>
              <a:buChar char=""/>
              <a:tabLst>
                <a:tab pos="914400" algn="l"/>
              </a:tabLst>
            </a:pP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Add the edges that do not form subtours to the solution.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R="228600" lvl="0">
              <a:spcAft>
                <a:spcPts val="800"/>
              </a:spcAft>
              <a:tabLst>
                <a:tab pos="457200" algn="l"/>
              </a:tabLst>
            </a:pPr>
            <a:r>
              <a:rPr lang="en-IN" sz="1600" b="1" kern="0" dirty="0">
                <a:effectLst/>
                <a:latin typeface="Times New Roman" panose="02020603050405020304" pitchFamily="18" charset="0"/>
                <a:ea typeface="Times New Roman" panose="02020603050405020304" pitchFamily="18" charset="0"/>
                <a:cs typeface="Times New Roman" panose="02020603050405020304" pitchFamily="18" charset="0"/>
              </a:rPr>
              <a:t>6. Apply Greedy Algorithm to the Remaining Edges: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228600" lvl="1" indent="-285750">
              <a:spcAft>
                <a:spcPts val="800"/>
              </a:spcAft>
              <a:buSzPts val="1000"/>
              <a:buFont typeface="Symbol" panose="05050102010706020507" pitchFamily="18" charset="2"/>
              <a:buChar char=""/>
              <a:tabLst>
                <a:tab pos="914400" algn="l"/>
              </a:tabLst>
            </a:pP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Apply the Greedy algorithm to the remaining edges not included in the solution.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5405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ACFA52-8FD3-400C-057F-6A0595953964}"/>
              </a:ext>
            </a:extLst>
          </p:cNvPr>
          <p:cNvSpPr txBox="1"/>
          <p:nvPr/>
        </p:nvSpPr>
        <p:spPr>
          <a:xfrm>
            <a:off x="780271" y="319172"/>
            <a:ext cx="9604699" cy="2126864"/>
          </a:xfrm>
          <a:prstGeom prst="rect">
            <a:avLst/>
          </a:prstGeom>
          <a:noFill/>
        </p:spPr>
        <p:txBody>
          <a:bodyPr wrap="square">
            <a:spAutoFit/>
          </a:bodyPr>
          <a:lstStyle/>
          <a:p>
            <a:pPr algn="l">
              <a:lnSpc>
                <a:spcPct val="150000"/>
              </a:lnSpc>
            </a:pPr>
            <a:r>
              <a:rPr lang="en-IN" b="1" i="0" u="sng" dirty="0">
                <a:solidFill>
                  <a:srgbClr val="1C1917"/>
                </a:solidFill>
                <a:effectLst/>
                <a:latin typeface="-apple-system"/>
              </a:rPr>
              <a:t>Results</a:t>
            </a:r>
            <a:endParaRPr lang="en-IN" b="0" i="0" u="sng" dirty="0">
              <a:solidFill>
                <a:srgbClr val="1C1917"/>
              </a:solidFill>
              <a:effectLst/>
              <a:latin typeface="-apple-system"/>
            </a:endParaRPr>
          </a:p>
          <a:p>
            <a:pPr algn="l">
              <a:lnSpc>
                <a:spcPct val="150000"/>
              </a:lnSpc>
              <a:buFont typeface="Arial" panose="020B0604020202020204" pitchFamily="34" charset="0"/>
              <a:buChar char="•"/>
            </a:pPr>
            <a:r>
              <a:rPr lang="en-IN" b="0" i="0" dirty="0">
                <a:solidFill>
                  <a:srgbClr val="1C1917"/>
                </a:solidFill>
                <a:effectLst/>
                <a:latin typeface="-apple-system"/>
              </a:rPr>
              <a:t>Proposed NND algorithm improves on basic Nearest </a:t>
            </a:r>
            <a:r>
              <a:rPr lang="en-IN" b="0" i="0" dirty="0" err="1">
                <a:solidFill>
                  <a:srgbClr val="1C1917"/>
                </a:solidFill>
                <a:effectLst/>
                <a:latin typeface="-apple-system"/>
              </a:rPr>
              <a:t>Neighbor</a:t>
            </a:r>
            <a:r>
              <a:rPr lang="en-IN" b="0" i="0" dirty="0">
                <a:solidFill>
                  <a:srgbClr val="1C1917"/>
                </a:solidFill>
                <a:effectLst/>
                <a:latin typeface="-apple-system"/>
              </a:rPr>
              <a:t>, reduces tour lengths</a:t>
            </a:r>
          </a:p>
          <a:p>
            <a:pPr algn="l">
              <a:lnSpc>
                <a:spcPct val="150000"/>
              </a:lnSpc>
              <a:buFont typeface="Arial" panose="020B0604020202020204" pitchFamily="34" charset="0"/>
              <a:buChar char="•"/>
            </a:pPr>
            <a:r>
              <a:rPr lang="en-IN" b="0" i="0" dirty="0">
                <a:solidFill>
                  <a:srgbClr val="1C1917"/>
                </a:solidFill>
                <a:effectLst/>
                <a:latin typeface="-apple-system"/>
              </a:rPr>
              <a:t>NNDG hybrid further enhances quality of solutions</a:t>
            </a:r>
          </a:p>
          <a:p>
            <a:pPr algn="l">
              <a:lnSpc>
                <a:spcPct val="150000"/>
              </a:lnSpc>
              <a:buFont typeface="Arial" panose="020B0604020202020204" pitchFamily="34" charset="0"/>
              <a:buChar char="•"/>
            </a:pPr>
            <a:r>
              <a:rPr lang="en-IN" b="0" i="0" dirty="0">
                <a:solidFill>
                  <a:srgbClr val="1C1917"/>
                </a:solidFill>
                <a:effectLst/>
                <a:latin typeface="-apple-system"/>
              </a:rPr>
              <a:t>Starting tour construction from smaller row-sum vertices gives better results</a:t>
            </a:r>
          </a:p>
          <a:p>
            <a:pPr algn="l">
              <a:lnSpc>
                <a:spcPct val="150000"/>
              </a:lnSpc>
              <a:buFont typeface="Arial" panose="020B0604020202020204" pitchFamily="34" charset="0"/>
              <a:buChar char="•"/>
            </a:pPr>
            <a:r>
              <a:rPr lang="en-IN" b="0" i="0" dirty="0">
                <a:solidFill>
                  <a:srgbClr val="1C1917"/>
                </a:solidFill>
                <a:effectLst/>
                <a:latin typeface="-apple-system"/>
              </a:rPr>
              <a:t>Tested on TSPLIB benchmark instances, tour lengths closer to optimum</a:t>
            </a:r>
          </a:p>
        </p:txBody>
      </p:sp>
      <p:sp>
        <p:nvSpPr>
          <p:cNvPr id="5" name="TextBox 4">
            <a:extLst>
              <a:ext uri="{FF2B5EF4-FFF2-40B4-BE49-F238E27FC236}">
                <a16:creationId xmlns:a16="http://schemas.microsoft.com/office/drawing/2014/main" id="{942C1206-8955-14EC-4EBF-A191A273BA9E}"/>
              </a:ext>
            </a:extLst>
          </p:cNvPr>
          <p:cNvSpPr txBox="1"/>
          <p:nvPr/>
        </p:nvSpPr>
        <p:spPr>
          <a:xfrm>
            <a:off x="780271" y="2446036"/>
            <a:ext cx="10919149" cy="3373359"/>
          </a:xfrm>
          <a:prstGeom prst="rect">
            <a:avLst/>
          </a:prstGeom>
          <a:noFill/>
        </p:spPr>
        <p:txBody>
          <a:bodyPr wrap="square">
            <a:spAutoFit/>
          </a:bodyPr>
          <a:lstStyle/>
          <a:p>
            <a:pPr algn="l">
              <a:lnSpc>
                <a:spcPct val="150000"/>
              </a:lnSpc>
            </a:pPr>
            <a:r>
              <a:rPr lang="en-US" b="1" i="0" u="sng" dirty="0">
                <a:solidFill>
                  <a:srgbClr val="1C1917"/>
                </a:solidFill>
                <a:effectLst/>
                <a:latin typeface="-apple-system"/>
              </a:rPr>
              <a:t>Problems Solved Effectively</a:t>
            </a:r>
            <a:endParaRPr lang="en-US" b="0" i="0" u="sng" dirty="0">
              <a:solidFill>
                <a:srgbClr val="1C1917"/>
              </a:solidFill>
              <a:effectLst/>
              <a:latin typeface="-apple-system"/>
            </a:endParaRPr>
          </a:p>
          <a:p>
            <a:pPr algn="l">
              <a:lnSpc>
                <a:spcPct val="150000"/>
              </a:lnSpc>
              <a:buFont typeface="Arial" panose="020B0604020202020204" pitchFamily="34" charset="0"/>
              <a:buChar char="•"/>
            </a:pPr>
            <a:r>
              <a:rPr lang="en-US" b="0" i="0" dirty="0">
                <a:solidFill>
                  <a:srgbClr val="1C1917"/>
                </a:solidFill>
                <a:effectLst/>
                <a:latin typeface="-apple-system"/>
              </a:rPr>
              <a:t>Shows promise in advancing nearest neighbor techniques</a:t>
            </a:r>
          </a:p>
          <a:p>
            <a:pPr algn="l">
              <a:lnSpc>
                <a:spcPct val="150000"/>
              </a:lnSpc>
              <a:buFont typeface="Arial" panose="020B0604020202020204" pitchFamily="34" charset="0"/>
              <a:buChar char="•"/>
            </a:pPr>
            <a:r>
              <a:rPr lang="en-US" b="0" i="0" dirty="0">
                <a:solidFill>
                  <a:srgbClr val="1C1917"/>
                </a:solidFill>
                <a:effectLst/>
                <a:latin typeface="-apple-system"/>
              </a:rPr>
              <a:t>Provides good quality solutions for Traveling Salesman Problem</a:t>
            </a:r>
          </a:p>
          <a:p>
            <a:pPr algn="l">
              <a:lnSpc>
                <a:spcPct val="150000"/>
              </a:lnSpc>
              <a:buFont typeface="Arial" panose="020B0604020202020204" pitchFamily="34" charset="0"/>
              <a:buChar char="•"/>
            </a:pPr>
            <a:r>
              <a:rPr lang="en-US" b="0" i="0" dirty="0">
                <a:solidFill>
                  <a:srgbClr val="1C1917"/>
                </a:solidFill>
                <a:effectLst/>
                <a:latin typeface="-apple-system"/>
              </a:rPr>
              <a:t>Hybrid technique balances tour construction and improvement</a:t>
            </a:r>
          </a:p>
          <a:p>
            <a:pPr algn="l">
              <a:lnSpc>
                <a:spcPct val="150000"/>
              </a:lnSpc>
            </a:pPr>
            <a:r>
              <a:rPr lang="en-US" b="1" i="0" u="sng" dirty="0">
                <a:solidFill>
                  <a:srgbClr val="1C1917"/>
                </a:solidFill>
                <a:effectLst/>
                <a:latin typeface="-apple-system"/>
              </a:rPr>
              <a:t>Future Outlook</a:t>
            </a:r>
            <a:endParaRPr lang="en-US" b="0" i="0" u="sng" dirty="0">
              <a:solidFill>
                <a:srgbClr val="1C1917"/>
              </a:solidFill>
              <a:effectLst/>
              <a:latin typeface="-apple-system"/>
            </a:endParaRPr>
          </a:p>
          <a:p>
            <a:pPr algn="l">
              <a:lnSpc>
                <a:spcPct val="150000"/>
              </a:lnSpc>
              <a:buFont typeface="Arial" panose="020B0604020202020204" pitchFamily="34" charset="0"/>
              <a:buChar char="•"/>
            </a:pPr>
            <a:r>
              <a:rPr lang="en-US" b="0" i="0" dirty="0">
                <a:solidFill>
                  <a:srgbClr val="1C1917"/>
                </a:solidFill>
                <a:effectLst/>
                <a:latin typeface="-apple-system"/>
              </a:rPr>
              <a:t>Further improve the proposed NND and NNDG approaches</a:t>
            </a:r>
          </a:p>
          <a:p>
            <a:pPr algn="l">
              <a:lnSpc>
                <a:spcPct val="150000"/>
              </a:lnSpc>
              <a:buFont typeface="Arial" panose="020B0604020202020204" pitchFamily="34" charset="0"/>
              <a:buChar char="•"/>
            </a:pPr>
            <a:r>
              <a:rPr lang="en-US" b="0" i="0" dirty="0">
                <a:solidFill>
                  <a:srgbClr val="1C1917"/>
                </a:solidFill>
                <a:effectLst/>
                <a:latin typeface="-apple-system"/>
              </a:rPr>
              <a:t>Formally analyze time complexity and optimality</a:t>
            </a:r>
          </a:p>
          <a:p>
            <a:pPr algn="l">
              <a:lnSpc>
                <a:spcPct val="150000"/>
              </a:lnSpc>
              <a:buFont typeface="Arial" panose="020B0604020202020204" pitchFamily="34" charset="0"/>
              <a:buChar char="•"/>
            </a:pPr>
            <a:r>
              <a:rPr lang="en-US" b="0" i="0" dirty="0">
                <a:solidFill>
                  <a:srgbClr val="1C1917"/>
                </a:solidFill>
                <a:effectLst/>
                <a:latin typeface="-apple-system"/>
              </a:rPr>
              <a:t>Address open questions in analysis</a:t>
            </a:r>
          </a:p>
        </p:txBody>
      </p:sp>
    </p:spTree>
    <p:extLst>
      <p:ext uri="{BB962C8B-B14F-4D97-AF65-F5344CB8AC3E}">
        <p14:creationId xmlns:p14="http://schemas.microsoft.com/office/powerpoint/2010/main" val="980887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1DAEE9-3D10-3A06-5C56-44EE422B4ED4}"/>
              </a:ext>
            </a:extLst>
          </p:cNvPr>
          <p:cNvSpPr txBox="1"/>
          <p:nvPr/>
        </p:nvSpPr>
        <p:spPr>
          <a:xfrm>
            <a:off x="529512" y="1513091"/>
            <a:ext cx="10461949" cy="3831818"/>
          </a:xfrm>
          <a:prstGeom prst="rect">
            <a:avLst/>
          </a:prstGeom>
          <a:noFill/>
        </p:spPr>
        <p:txBody>
          <a:bodyPr wrap="square">
            <a:spAutoFit/>
          </a:bodyPr>
          <a:lstStyle/>
          <a:p>
            <a:pPr marR="228600" rtl="0">
              <a:spcBef>
                <a:spcPts val="0"/>
              </a:spcBef>
              <a:spcAft>
                <a:spcPts val="1800"/>
              </a:spcAft>
            </a:pPr>
            <a:r>
              <a:rPr lang="en-US" sz="1800" b="0" i="0" u="none" strike="noStrike" dirty="0">
                <a:solidFill>
                  <a:srgbClr val="1F1F1F"/>
                </a:solidFill>
                <a:effectLst/>
                <a:latin typeface="Arial" panose="020B0604020202020204" pitchFamily="34" charset="0"/>
              </a:rPr>
              <a:t>The Lin-Kernighan (LK) heuristic is a greedy algorithm for improving a given tour of the traveling salesman problem (TSP). It works by iteratively swapping pairs of edges to reduce the total length of the tour. The LK heuristic is considered one of the most effective heuristics for the TSP, especially for large instances.</a:t>
            </a:r>
            <a:endParaRPr lang="en-US" b="0" dirty="0">
              <a:effectLst/>
            </a:endParaRPr>
          </a:p>
          <a:p>
            <a:pPr marR="228600" rtl="0">
              <a:spcBef>
                <a:spcPts val="0"/>
              </a:spcBef>
              <a:spcAft>
                <a:spcPts val="1800"/>
              </a:spcAft>
            </a:pPr>
            <a:r>
              <a:rPr lang="en-US" sz="1800" b="1" i="0" u="none" strike="noStrike" dirty="0">
                <a:solidFill>
                  <a:srgbClr val="1F1F1F"/>
                </a:solidFill>
                <a:effectLst/>
                <a:latin typeface="Arial" panose="020B0604020202020204" pitchFamily="34" charset="0"/>
              </a:rPr>
              <a:t>Mathematical Approach:</a:t>
            </a:r>
            <a:endParaRPr lang="en-US" b="0" dirty="0">
              <a:effectLst/>
            </a:endParaRPr>
          </a:p>
          <a:p>
            <a:pPr marR="228600" rtl="0">
              <a:spcBef>
                <a:spcPts val="0"/>
              </a:spcBef>
              <a:spcAft>
                <a:spcPts val="1800"/>
              </a:spcAft>
            </a:pPr>
            <a:r>
              <a:rPr lang="en-US" sz="1800" b="0" i="0" u="none" strike="noStrike" dirty="0">
                <a:solidFill>
                  <a:srgbClr val="1F1F1F"/>
                </a:solidFill>
                <a:effectLst/>
                <a:latin typeface="Arial" panose="020B0604020202020204" pitchFamily="34" charset="0"/>
              </a:rPr>
              <a:t>The LK heuristic is based on the concept of 2-opt moves. A 2-opt move is a pair of edges (u, v) and (w, x) in a tour that can be swapped to produce a shorter tour. The LK heuristic starts with an initial tour and then repeatedly applies 2-opt moves to improve the tour. The heuristic stops when no further 2-opt moves can be found that reduce the tour length.</a:t>
            </a:r>
            <a:endParaRPr lang="en-US" b="0" dirty="0">
              <a:effectLst/>
            </a:endParaRPr>
          </a:p>
          <a:p>
            <a:br>
              <a:rPr lang="en-US" dirty="0"/>
            </a:br>
            <a:endParaRPr lang="en-IN" dirty="0"/>
          </a:p>
        </p:txBody>
      </p:sp>
      <p:sp>
        <p:nvSpPr>
          <p:cNvPr id="4" name="TextBox 3">
            <a:extLst>
              <a:ext uri="{FF2B5EF4-FFF2-40B4-BE49-F238E27FC236}">
                <a16:creationId xmlns:a16="http://schemas.microsoft.com/office/drawing/2014/main" id="{ABC5D1BC-7DDB-0C00-400A-055B99E1357E}"/>
              </a:ext>
            </a:extLst>
          </p:cNvPr>
          <p:cNvSpPr txBox="1"/>
          <p:nvPr/>
        </p:nvSpPr>
        <p:spPr>
          <a:xfrm>
            <a:off x="594827" y="630498"/>
            <a:ext cx="6097554" cy="670440"/>
          </a:xfrm>
          <a:prstGeom prst="rect">
            <a:avLst/>
          </a:prstGeom>
          <a:noFill/>
        </p:spPr>
        <p:txBody>
          <a:bodyPr wrap="square">
            <a:spAutoFit/>
          </a:bodyPr>
          <a:lstStyle/>
          <a:p>
            <a:pPr marR="228600">
              <a:lnSpc>
                <a:spcPct val="107000"/>
              </a:lnSpc>
              <a:spcAft>
                <a:spcPts val="1800"/>
              </a:spcAft>
            </a:pPr>
            <a:r>
              <a:rPr lang="en-IN" sz="1800" b="1" u="sng" kern="0" dirty="0">
                <a:effectLst/>
                <a:latin typeface="Times New Roman" panose="02020603050405020304" pitchFamily="18" charset="0"/>
                <a:ea typeface="Times New Roman" panose="02020603050405020304" pitchFamily="18" charset="0"/>
                <a:cs typeface="Times New Roman" panose="02020603050405020304" pitchFamily="18" charset="0"/>
              </a:rPr>
              <a:t>PAPER-3 An effective heuristic for the traveling salesman problem" by Lin and Kernighan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1642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5922B-CF7A-3085-CA7B-BD0814171A7D}"/>
              </a:ext>
            </a:extLst>
          </p:cNvPr>
          <p:cNvSpPr>
            <a:spLocks noGrp="1"/>
          </p:cNvSpPr>
          <p:nvPr>
            <p:ph type="title"/>
          </p:nvPr>
        </p:nvSpPr>
        <p:spPr/>
        <p:txBody>
          <a:bodyPr/>
          <a:lstStyle/>
          <a:p>
            <a:r>
              <a:rPr lang="en-IN" dirty="0"/>
              <a:t>Introduction</a:t>
            </a:r>
          </a:p>
        </p:txBody>
      </p:sp>
      <p:pic>
        <p:nvPicPr>
          <p:cNvPr id="6" name="Picture 5" descr="complexity theory - What is the (intuitive) relation of NP-hard and #P- complete problems? - Computer Science Stack Exchange">
            <a:extLst>
              <a:ext uri="{FF2B5EF4-FFF2-40B4-BE49-F238E27FC236}">
                <a16:creationId xmlns:a16="http://schemas.microsoft.com/office/drawing/2014/main" id="{C0E2C60B-F28D-D4EA-FB92-63CA8E73B1A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4292" y="2011680"/>
            <a:ext cx="4919623" cy="2834640"/>
          </a:xfrm>
          <a:prstGeom prst="rect">
            <a:avLst/>
          </a:prstGeom>
          <a:noFill/>
          <a:ln w="19050">
            <a:solidFill>
              <a:schemeClr val="tx1"/>
            </a:solidFill>
          </a:ln>
        </p:spPr>
      </p:pic>
      <p:sp>
        <p:nvSpPr>
          <p:cNvPr id="8" name="TextBox 7">
            <a:extLst>
              <a:ext uri="{FF2B5EF4-FFF2-40B4-BE49-F238E27FC236}">
                <a16:creationId xmlns:a16="http://schemas.microsoft.com/office/drawing/2014/main" id="{3496D4EB-E69C-0D85-9AF3-C1613C5FE051}"/>
              </a:ext>
            </a:extLst>
          </p:cNvPr>
          <p:cNvSpPr txBox="1"/>
          <p:nvPr/>
        </p:nvSpPr>
        <p:spPr>
          <a:xfrm>
            <a:off x="315326" y="5014779"/>
            <a:ext cx="6097554" cy="374077"/>
          </a:xfrm>
          <a:prstGeom prst="rect">
            <a:avLst/>
          </a:prstGeom>
          <a:noFill/>
        </p:spPr>
        <p:txBody>
          <a:bodyPr wrap="square">
            <a:spAutoFit/>
          </a:bodyPr>
          <a:lstStyle/>
          <a:p>
            <a:pPr algn="ctr">
              <a:lnSpc>
                <a:spcPct val="107000"/>
              </a:lnSpc>
              <a:spcAft>
                <a:spcPts val="800"/>
              </a:spcAft>
            </a:pPr>
            <a:r>
              <a:rPr lang="en-IN" sz="1800" b="1" i="1" u="sng" kern="100" dirty="0">
                <a:effectLst/>
                <a:latin typeface="Times New Roman" panose="02020603050405020304" pitchFamily="18" charset="0"/>
                <a:ea typeface="Calibri" panose="020F0502020204030204" pitchFamily="34" charset="0"/>
                <a:cs typeface="Times New Roman" panose="02020603050405020304" pitchFamily="18" charset="0"/>
              </a:rPr>
              <a:t>Representation of NP, P, NPC, NP-Hard</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Difference between Deterministic and Non-deterministic Algorithms">
            <a:extLst>
              <a:ext uri="{FF2B5EF4-FFF2-40B4-BE49-F238E27FC236}">
                <a16:creationId xmlns:a16="http://schemas.microsoft.com/office/drawing/2014/main" id="{BDF48007-D1F1-A726-3E76-A8457D4D48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16170" y="2011680"/>
            <a:ext cx="5071537" cy="2834640"/>
          </a:xfrm>
          <a:prstGeom prst="rect">
            <a:avLst/>
          </a:prstGeom>
          <a:noFill/>
          <a:ln w="19050">
            <a:solidFill>
              <a:schemeClr val="tx1"/>
            </a:solidFill>
          </a:ln>
        </p:spPr>
      </p:pic>
      <p:sp>
        <p:nvSpPr>
          <p:cNvPr id="11" name="TextBox 10">
            <a:extLst>
              <a:ext uri="{FF2B5EF4-FFF2-40B4-BE49-F238E27FC236}">
                <a16:creationId xmlns:a16="http://schemas.microsoft.com/office/drawing/2014/main" id="{95FCB717-64CC-A2D0-C8A9-1EB8D80D2606}"/>
              </a:ext>
            </a:extLst>
          </p:cNvPr>
          <p:cNvSpPr txBox="1"/>
          <p:nvPr/>
        </p:nvSpPr>
        <p:spPr>
          <a:xfrm>
            <a:off x="7751407" y="5000358"/>
            <a:ext cx="6097554" cy="369332"/>
          </a:xfrm>
          <a:prstGeom prst="rect">
            <a:avLst/>
          </a:prstGeom>
          <a:noFill/>
        </p:spPr>
        <p:txBody>
          <a:bodyPr wrap="square">
            <a:spAutoFit/>
          </a:bodyPr>
          <a:lstStyle/>
          <a:p>
            <a:r>
              <a:rPr lang="en-IN" sz="1800" b="1" i="1" u="sng" dirty="0">
                <a:effectLst/>
                <a:latin typeface="Times New Roman" panose="02020603050405020304" pitchFamily="18" charset="0"/>
                <a:ea typeface="Calibri" panose="020F0502020204030204" pitchFamily="34" charset="0"/>
              </a:rPr>
              <a:t>Types of Algorithm </a:t>
            </a:r>
            <a:endParaRPr lang="en-IN" i="1" dirty="0"/>
          </a:p>
        </p:txBody>
      </p:sp>
    </p:spTree>
    <p:extLst>
      <p:ext uri="{BB962C8B-B14F-4D97-AF65-F5344CB8AC3E}">
        <p14:creationId xmlns:p14="http://schemas.microsoft.com/office/powerpoint/2010/main" val="367858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922F7F-9CFC-4734-9F31-435087C728CC}"/>
              </a:ext>
            </a:extLst>
          </p:cNvPr>
          <p:cNvSpPr txBox="1"/>
          <p:nvPr/>
        </p:nvSpPr>
        <p:spPr>
          <a:xfrm>
            <a:off x="650810" y="798611"/>
            <a:ext cx="10293998" cy="1985159"/>
          </a:xfrm>
          <a:prstGeom prst="rect">
            <a:avLst/>
          </a:prstGeom>
          <a:noFill/>
        </p:spPr>
        <p:txBody>
          <a:bodyPr wrap="square">
            <a:spAutoFit/>
          </a:bodyPr>
          <a:lstStyle/>
          <a:p>
            <a:pPr marR="228600" rtl="0">
              <a:spcBef>
                <a:spcPts val="0"/>
              </a:spcBef>
              <a:spcAft>
                <a:spcPts val="1800"/>
              </a:spcAft>
            </a:pPr>
            <a:r>
              <a:rPr lang="en-US" sz="1800" b="1" i="0" u="none" strike="noStrike" dirty="0">
                <a:solidFill>
                  <a:srgbClr val="1F1F1F"/>
                </a:solidFill>
                <a:effectLst/>
                <a:latin typeface="Arial" panose="020B0604020202020204" pitchFamily="34" charset="0"/>
              </a:rPr>
              <a:t>Algorithmic Steps:</a:t>
            </a:r>
            <a:endParaRPr lang="en-US" b="0" dirty="0">
              <a:effectLst/>
            </a:endParaRPr>
          </a:p>
          <a:p>
            <a:pPr marR="228600" rtl="0" fontAlgn="base">
              <a:spcBef>
                <a:spcPts val="0"/>
              </a:spcBef>
              <a:spcAft>
                <a:spcPts val="0"/>
              </a:spcAft>
              <a:buFont typeface="+mj-lt"/>
              <a:buAutoNum type="arabicPeriod"/>
            </a:pPr>
            <a:r>
              <a:rPr lang="en-US" sz="1800" b="1" i="0" u="none" strike="noStrike" dirty="0">
                <a:solidFill>
                  <a:srgbClr val="1F1F1F"/>
                </a:solidFill>
                <a:effectLst/>
                <a:latin typeface="Arial" panose="020B0604020202020204" pitchFamily="34" charset="0"/>
              </a:rPr>
              <a:t>Initialize:</a:t>
            </a:r>
            <a:r>
              <a:rPr lang="en-US" sz="1800" b="0" i="0" u="none" strike="noStrike" dirty="0">
                <a:solidFill>
                  <a:srgbClr val="1F1F1F"/>
                </a:solidFill>
                <a:effectLst/>
                <a:latin typeface="Arial" panose="020B0604020202020204" pitchFamily="34" charset="0"/>
              </a:rPr>
              <a:t> Start with an initial tour of the TSP.</a:t>
            </a:r>
            <a:endParaRPr lang="en-US" sz="1800" b="0" i="0" u="none" strike="noStrike" dirty="0">
              <a:solidFill>
                <a:srgbClr val="000000"/>
              </a:solidFill>
              <a:effectLst/>
              <a:latin typeface="Arial" panose="020B0604020202020204" pitchFamily="34" charset="0"/>
            </a:endParaRPr>
          </a:p>
          <a:p>
            <a:pPr marR="228600" rtl="0" fontAlgn="base">
              <a:spcBef>
                <a:spcPts val="0"/>
              </a:spcBef>
              <a:spcAft>
                <a:spcPts val="0"/>
              </a:spcAft>
              <a:buFont typeface="+mj-lt"/>
              <a:buAutoNum type="arabicPeriod"/>
            </a:pPr>
            <a:r>
              <a:rPr lang="en-US" sz="1800" b="1" i="0" u="none" strike="noStrike" dirty="0">
                <a:solidFill>
                  <a:srgbClr val="1F1F1F"/>
                </a:solidFill>
                <a:effectLst/>
                <a:latin typeface="Arial" panose="020B0604020202020204" pitchFamily="34" charset="0"/>
              </a:rPr>
              <a:t>Identify 2-opt Moves:</a:t>
            </a:r>
            <a:r>
              <a:rPr lang="en-US" sz="1800" b="0" i="0" u="none" strike="noStrike" dirty="0">
                <a:solidFill>
                  <a:srgbClr val="1F1F1F"/>
                </a:solidFill>
                <a:effectLst/>
                <a:latin typeface="Arial" panose="020B0604020202020204" pitchFamily="34" charset="0"/>
              </a:rPr>
              <a:t> Identify all possible 2-opt moves that can be applied to the current tour.</a:t>
            </a:r>
            <a:endParaRPr lang="en-US" sz="1800" b="0" i="0" u="none" strike="noStrike" dirty="0">
              <a:solidFill>
                <a:srgbClr val="000000"/>
              </a:solidFill>
              <a:effectLst/>
              <a:latin typeface="Arial" panose="020B0604020202020204" pitchFamily="34" charset="0"/>
            </a:endParaRPr>
          </a:p>
          <a:p>
            <a:pPr marR="228600" rtl="0" fontAlgn="base">
              <a:spcBef>
                <a:spcPts val="0"/>
              </a:spcBef>
              <a:spcAft>
                <a:spcPts val="0"/>
              </a:spcAft>
              <a:buFont typeface="+mj-lt"/>
              <a:buAutoNum type="arabicPeriod"/>
            </a:pPr>
            <a:r>
              <a:rPr lang="en-US" sz="1800" b="1" i="0" u="none" strike="noStrike" dirty="0">
                <a:solidFill>
                  <a:srgbClr val="1F1F1F"/>
                </a:solidFill>
                <a:effectLst/>
                <a:latin typeface="Arial" panose="020B0604020202020204" pitchFamily="34" charset="0"/>
              </a:rPr>
              <a:t>Perform 2-opt Move:</a:t>
            </a:r>
            <a:r>
              <a:rPr lang="en-US" sz="1800" b="0" i="0" u="none" strike="noStrike" dirty="0">
                <a:solidFill>
                  <a:srgbClr val="1F1F1F"/>
                </a:solidFill>
                <a:effectLst/>
                <a:latin typeface="Arial" panose="020B0604020202020204" pitchFamily="34" charset="0"/>
              </a:rPr>
              <a:t> Select the 2-opt move that results in the largest reduction in tour length and apply it.</a:t>
            </a:r>
            <a:endParaRPr lang="en-US" sz="1800" b="0" i="0" u="none" strike="noStrike" dirty="0">
              <a:solidFill>
                <a:srgbClr val="000000"/>
              </a:solidFill>
              <a:effectLst/>
              <a:latin typeface="Arial" panose="020B0604020202020204" pitchFamily="34" charset="0"/>
            </a:endParaRPr>
          </a:p>
          <a:p>
            <a:pPr marR="228600" rtl="0" fontAlgn="base">
              <a:spcBef>
                <a:spcPts val="0"/>
              </a:spcBef>
              <a:spcAft>
                <a:spcPts val="750"/>
              </a:spcAft>
              <a:buFont typeface="+mj-lt"/>
              <a:buAutoNum type="arabicPeriod"/>
            </a:pPr>
            <a:r>
              <a:rPr lang="en-US" sz="1800" b="1" i="0" u="none" strike="noStrike" dirty="0">
                <a:solidFill>
                  <a:srgbClr val="1F1F1F"/>
                </a:solidFill>
                <a:effectLst/>
                <a:latin typeface="Arial" panose="020B0604020202020204" pitchFamily="34" charset="0"/>
              </a:rPr>
              <a:t>Repeat:</a:t>
            </a:r>
            <a:r>
              <a:rPr lang="en-US" sz="1800" b="0" i="0" u="none" strike="noStrike" dirty="0">
                <a:solidFill>
                  <a:srgbClr val="1F1F1F"/>
                </a:solidFill>
                <a:effectLst/>
                <a:latin typeface="Arial" panose="020B0604020202020204" pitchFamily="34" charset="0"/>
              </a:rPr>
              <a:t> Repeat steps 2 and 3 until no further 2-opt moves can be found.</a:t>
            </a:r>
            <a:endParaRPr lang="en-US" sz="1800"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E9201226-380D-E8B0-B097-5D2E75621799}"/>
              </a:ext>
            </a:extLst>
          </p:cNvPr>
          <p:cNvPicPr>
            <a:picLocks noChangeAspect="1"/>
          </p:cNvPicPr>
          <p:nvPr/>
        </p:nvPicPr>
        <p:blipFill>
          <a:blip r:embed="rId2"/>
          <a:stretch>
            <a:fillRect/>
          </a:stretch>
        </p:blipFill>
        <p:spPr>
          <a:xfrm>
            <a:off x="3004456" y="2721472"/>
            <a:ext cx="5444573" cy="3500409"/>
          </a:xfrm>
          <a:prstGeom prst="rect">
            <a:avLst/>
          </a:prstGeom>
        </p:spPr>
      </p:pic>
    </p:spTree>
    <p:extLst>
      <p:ext uri="{BB962C8B-B14F-4D97-AF65-F5344CB8AC3E}">
        <p14:creationId xmlns:p14="http://schemas.microsoft.com/office/powerpoint/2010/main" val="1795541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6F32D4-21BB-12CA-97B5-5D680F0F05D4}"/>
              </a:ext>
            </a:extLst>
          </p:cNvPr>
          <p:cNvSpPr txBox="1"/>
          <p:nvPr/>
        </p:nvSpPr>
        <p:spPr>
          <a:xfrm>
            <a:off x="382555" y="354562"/>
            <a:ext cx="10431624" cy="5493812"/>
          </a:xfrm>
          <a:prstGeom prst="rect">
            <a:avLst/>
          </a:prstGeom>
          <a:noFill/>
        </p:spPr>
        <p:txBody>
          <a:bodyPr wrap="square">
            <a:spAutoFit/>
          </a:bodyPr>
          <a:lstStyle/>
          <a:p>
            <a:pPr marR="228600" rtl="0">
              <a:spcBef>
                <a:spcPts val="1800"/>
              </a:spcBef>
              <a:spcAft>
                <a:spcPts val="1800"/>
              </a:spcAft>
            </a:pPr>
            <a:r>
              <a:rPr lang="en-US" sz="1800" b="1" i="0" u="none" strike="noStrike" dirty="0">
                <a:solidFill>
                  <a:srgbClr val="1F1F1F"/>
                </a:solidFill>
                <a:effectLst/>
                <a:latin typeface="Arial" panose="020B0604020202020204" pitchFamily="34" charset="0"/>
              </a:rPr>
              <a:t>Mathematical Formulation:</a:t>
            </a:r>
            <a:endParaRPr lang="en-US" b="0" dirty="0">
              <a:effectLst/>
            </a:endParaRPr>
          </a:p>
          <a:p>
            <a:pPr marR="228600" rtl="0">
              <a:spcBef>
                <a:spcPts val="0"/>
              </a:spcBef>
              <a:spcAft>
                <a:spcPts val="1800"/>
              </a:spcAft>
            </a:pPr>
            <a:r>
              <a:rPr lang="en-US" sz="1800" b="0" i="0" u="none" strike="noStrike" dirty="0">
                <a:solidFill>
                  <a:srgbClr val="1F1F1F"/>
                </a:solidFill>
                <a:effectLst/>
                <a:latin typeface="Arial" panose="020B0604020202020204" pitchFamily="34" charset="0"/>
              </a:rPr>
              <a:t>Let G = (V, E) be a complete undirected graph with n vertices, where V = {v1, v2, ..., </a:t>
            </a:r>
            <a:r>
              <a:rPr lang="en-US" sz="1800" b="0" i="0" u="none" strike="noStrike" dirty="0" err="1">
                <a:solidFill>
                  <a:srgbClr val="1F1F1F"/>
                </a:solidFill>
                <a:effectLst/>
                <a:latin typeface="Arial" panose="020B0604020202020204" pitchFamily="34" charset="0"/>
              </a:rPr>
              <a:t>vn</a:t>
            </a:r>
            <a:r>
              <a:rPr lang="en-US" sz="1800" b="0" i="0" u="none" strike="noStrike" dirty="0">
                <a:solidFill>
                  <a:srgbClr val="1F1F1F"/>
                </a:solidFill>
                <a:effectLst/>
                <a:latin typeface="Arial" panose="020B0604020202020204" pitchFamily="34" charset="0"/>
              </a:rPr>
              <a:t>} is the set of vertices and E is the set of edges. Let d(u, v) be the distance between vertices u and v. The TSP is to find the shortest Hamiltonian cycle in G, which is a cycle that visits each vertex exactly once.</a:t>
            </a:r>
            <a:endParaRPr lang="en-US" b="0" dirty="0">
              <a:effectLst/>
            </a:endParaRPr>
          </a:p>
          <a:p>
            <a:pPr marR="228600" rtl="0">
              <a:spcBef>
                <a:spcPts val="0"/>
              </a:spcBef>
              <a:spcAft>
                <a:spcPts val="1800"/>
              </a:spcAft>
            </a:pPr>
            <a:r>
              <a:rPr lang="en-US" sz="1800" b="0" i="0" u="none" strike="noStrike" dirty="0">
                <a:solidFill>
                  <a:srgbClr val="1F1F1F"/>
                </a:solidFill>
                <a:effectLst/>
                <a:latin typeface="Arial" panose="020B0604020202020204" pitchFamily="34" charset="0"/>
              </a:rPr>
              <a:t>The LK heuristic can be formalized as follows:</a:t>
            </a:r>
            <a:endParaRPr lang="en-US" b="0" dirty="0">
              <a:effectLst/>
            </a:endParaRPr>
          </a:p>
          <a:p>
            <a:br>
              <a:rPr lang="en-US" b="0" dirty="0">
                <a:effectLst/>
              </a:rPr>
            </a:br>
            <a:r>
              <a:rPr lang="en-US" sz="1800" b="0" i="0" u="none" strike="noStrike" dirty="0">
                <a:solidFill>
                  <a:srgbClr val="1F1F1F"/>
                </a:solidFill>
                <a:effectLst/>
                <a:latin typeface="Courier"/>
              </a:rPr>
              <a:t>Input: A tour T of the TSP</a:t>
            </a:r>
            <a:br>
              <a:rPr lang="en-US" sz="1800" b="0" i="0" u="none" strike="noStrike" dirty="0">
                <a:solidFill>
                  <a:srgbClr val="1F1F1F"/>
                </a:solidFill>
                <a:effectLst/>
                <a:latin typeface="Courier"/>
              </a:rPr>
            </a:br>
            <a:r>
              <a:rPr lang="en-US" sz="1800" b="0" i="0" u="none" strike="noStrike" dirty="0">
                <a:solidFill>
                  <a:srgbClr val="1F1F1F"/>
                </a:solidFill>
                <a:effectLst/>
                <a:latin typeface="Courier"/>
              </a:rPr>
              <a:t>Output: An improved tour T'</a:t>
            </a:r>
            <a:br>
              <a:rPr lang="en-US" sz="1800" b="0" i="0" u="none" strike="noStrike" dirty="0">
                <a:solidFill>
                  <a:srgbClr val="1F1F1F"/>
                </a:solidFill>
                <a:effectLst/>
                <a:latin typeface="Courier"/>
              </a:rPr>
            </a:br>
            <a:br>
              <a:rPr lang="en-US" sz="1800" b="0" i="0" u="none" strike="noStrike" dirty="0">
                <a:solidFill>
                  <a:srgbClr val="1F1F1F"/>
                </a:solidFill>
                <a:effectLst/>
                <a:latin typeface="Courier"/>
              </a:rPr>
            </a:br>
            <a:r>
              <a:rPr lang="en-US" sz="1800" b="0" i="0" u="none" strike="noStrike" dirty="0">
                <a:solidFill>
                  <a:srgbClr val="1F1F1F"/>
                </a:solidFill>
                <a:effectLst/>
                <a:latin typeface="Courier"/>
              </a:rPr>
              <a:t>T' = T</a:t>
            </a:r>
            <a:br>
              <a:rPr lang="en-US" sz="1800" b="0" i="0" u="none" strike="noStrike" dirty="0">
                <a:solidFill>
                  <a:srgbClr val="1F1F1F"/>
                </a:solidFill>
                <a:effectLst/>
                <a:latin typeface="Courier"/>
              </a:rPr>
            </a:br>
            <a:r>
              <a:rPr lang="en-US" sz="1800" b="0" i="0" u="none" strike="noStrike" dirty="0">
                <a:solidFill>
                  <a:srgbClr val="1F1F1F"/>
                </a:solidFill>
                <a:effectLst/>
                <a:latin typeface="Courier"/>
              </a:rPr>
              <a:t>while there exists a 2-opt move (u, v), (w, x) in T' such that</a:t>
            </a:r>
            <a:br>
              <a:rPr lang="en-US" sz="1800" b="0" i="0" u="none" strike="noStrike" dirty="0">
                <a:solidFill>
                  <a:srgbClr val="1F1F1F"/>
                </a:solidFill>
                <a:effectLst/>
                <a:latin typeface="Courier"/>
              </a:rPr>
            </a:br>
            <a:r>
              <a:rPr lang="en-US" sz="1800" b="0" i="0" u="none" strike="noStrike" dirty="0">
                <a:solidFill>
                  <a:srgbClr val="1F1F1F"/>
                </a:solidFill>
                <a:effectLst/>
                <a:latin typeface="Courier"/>
              </a:rPr>
              <a:t>    d(u, v) + d(w, x) &gt; d(u, w) + d(v, x)</a:t>
            </a:r>
            <a:br>
              <a:rPr lang="en-US" sz="1800" b="0" i="0" u="none" strike="noStrike" dirty="0">
                <a:solidFill>
                  <a:srgbClr val="1F1F1F"/>
                </a:solidFill>
                <a:effectLst/>
                <a:latin typeface="Courier"/>
              </a:rPr>
            </a:br>
            <a:r>
              <a:rPr lang="en-US" sz="1800" b="0" i="0" u="none" strike="noStrike" dirty="0">
                <a:solidFill>
                  <a:srgbClr val="1F1F1F"/>
                </a:solidFill>
                <a:effectLst/>
                <a:latin typeface="Courier"/>
              </a:rPr>
              <a:t>    T' = swap((u, v), (w, x)) in T'</a:t>
            </a:r>
            <a:br>
              <a:rPr lang="en-US" sz="1800" b="0" i="0" u="none" strike="noStrike" dirty="0">
                <a:solidFill>
                  <a:srgbClr val="1F1F1F"/>
                </a:solidFill>
                <a:effectLst/>
                <a:latin typeface="Courier"/>
              </a:rPr>
            </a:br>
            <a:r>
              <a:rPr lang="en-US" sz="1800" b="0" i="0" u="none" strike="noStrike" dirty="0">
                <a:solidFill>
                  <a:srgbClr val="1F1F1F"/>
                </a:solidFill>
                <a:effectLst/>
                <a:latin typeface="Courier"/>
              </a:rPr>
              <a:t>end while</a:t>
            </a:r>
            <a:br>
              <a:rPr lang="en-US" sz="1800" b="0" i="0" u="none" strike="noStrike" dirty="0">
                <a:solidFill>
                  <a:srgbClr val="1F1F1F"/>
                </a:solidFill>
                <a:effectLst/>
                <a:latin typeface="Courier"/>
              </a:rPr>
            </a:br>
            <a:br>
              <a:rPr lang="en-US" sz="1800" b="0" i="0" u="none" strike="noStrike" dirty="0">
                <a:solidFill>
                  <a:srgbClr val="1F1F1F"/>
                </a:solidFill>
                <a:effectLst/>
                <a:latin typeface="Courier"/>
              </a:rPr>
            </a:br>
            <a:r>
              <a:rPr lang="en-US" sz="1800" b="0" i="0" u="none" strike="noStrike" dirty="0">
                <a:solidFill>
                  <a:srgbClr val="1F1F1F"/>
                </a:solidFill>
                <a:effectLst/>
                <a:latin typeface="Courier"/>
              </a:rPr>
              <a:t>return T'</a:t>
            </a:r>
            <a:br>
              <a:rPr lang="en-US" sz="1800" b="0" i="0" u="none" strike="noStrike" dirty="0">
                <a:solidFill>
                  <a:srgbClr val="1F1F1F"/>
                </a:solidFill>
                <a:effectLst/>
                <a:latin typeface="Courier"/>
              </a:rPr>
            </a:br>
            <a:endParaRPr lang="en-IN" dirty="0"/>
          </a:p>
        </p:txBody>
      </p:sp>
      <p:sp>
        <p:nvSpPr>
          <p:cNvPr id="5" name="TextBox 4">
            <a:extLst>
              <a:ext uri="{FF2B5EF4-FFF2-40B4-BE49-F238E27FC236}">
                <a16:creationId xmlns:a16="http://schemas.microsoft.com/office/drawing/2014/main" id="{68817FAC-E77E-822B-B06A-63E19DE752B1}"/>
              </a:ext>
            </a:extLst>
          </p:cNvPr>
          <p:cNvSpPr txBox="1"/>
          <p:nvPr/>
        </p:nvSpPr>
        <p:spPr>
          <a:xfrm>
            <a:off x="6096000" y="5222624"/>
            <a:ext cx="6011246" cy="646331"/>
          </a:xfrm>
          <a:prstGeom prst="rect">
            <a:avLst/>
          </a:prstGeom>
          <a:noFill/>
        </p:spPr>
        <p:txBody>
          <a:bodyPr wrap="square">
            <a:spAutoFit/>
          </a:bodyPr>
          <a:lstStyle/>
          <a:p>
            <a:pPr algn="l"/>
            <a:r>
              <a:rPr lang="en-US" b="0" i="0" dirty="0">
                <a:solidFill>
                  <a:srgbClr val="1F1F1F"/>
                </a:solidFill>
                <a:effectLst/>
                <a:latin typeface="Google Sans"/>
              </a:rPr>
              <a:t>Time complexity of the LK algorithm</a:t>
            </a:r>
          </a:p>
          <a:p>
            <a:pPr algn="l">
              <a:buFont typeface="Arial" panose="020B0604020202020204" pitchFamily="34" charset="0"/>
              <a:buChar char="•"/>
            </a:pPr>
            <a:r>
              <a:rPr lang="en-US" b="0" i="0" dirty="0">
                <a:solidFill>
                  <a:srgbClr val="1F1F1F"/>
                </a:solidFill>
                <a:effectLst/>
                <a:latin typeface="Google Sans"/>
              </a:rPr>
              <a:t>O(n^2), where n is the number of cities</a:t>
            </a:r>
          </a:p>
        </p:txBody>
      </p:sp>
    </p:spTree>
    <p:extLst>
      <p:ext uri="{BB962C8B-B14F-4D97-AF65-F5344CB8AC3E}">
        <p14:creationId xmlns:p14="http://schemas.microsoft.com/office/powerpoint/2010/main" val="290893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A19BBF2-465F-1AB3-ECD4-EA4E26A5EB58}"/>
              </a:ext>
            </a:extLst>
          </p:cNvPr>
          <p:cNvSpPr txBox="1"/>
          <p:nvPr/>
        </p:nvSpPr>
        <p:spPr>
          <a:xfrm>
            <a:off x="298580" y="474345"/>
            <a:ext cx="8847752" cy="2862322"/>
          </a:xfrm>
          <a:prstGeom prst="rect">
            <a:avLst/>
          </a:prstGeom>
          <a:noFill/>
        </p:spPr>
        <p:txBody>
          <a:bodyPr wrap="square">
            <a:spAutoFit/>
          </a:bodyPr>
          <a:lstStyle/>
          <a:p>
            <a:pPr algn="l"/>
            <a:r>
              <a:rPr lang="en-US" b="1" i="0" dirty="0">
                <a:solidFill>
                  <a:srgbClr val="1F1F1F"/>
                </a:solidFill>
                <a:effectLst/>
                <a:latin typeface="Google Sans"/>
              </a:rPr>
              <a:t>Conclusion:-</a:t>
            </a:r>
          </a:p>
          <a:p>
            <a:pPr algn="l"/>
            <a:r>
              <a:rPr lang="en-US" b="0" i="0" dirty="0">
                <a:solidFill>
                  <a:srgbClr val="1F1F1F"/>
                </a:solidFill>
                <a:effectLst/>
                <a:latin typeface="Google Sans"/>
              </a:rPr>
              <a:t>The Lin-Kernighan (LK) algorithm is a powerful and efficient heuristic for the traveling salesman problem (TSP). It can produce high-quality solutions to TSP problems with thousands of cities. While the LK algorithm is not guaranteed to find the optimal solution, it is a valuable tool for solving a wide range of TSP problems.</a:t>
            </a:r>
          </a:p>
          <a:p>
            <a:pPr algn="l"/>
            <a:r>
              <a:rPr lang="en-US" b="0" i="0" dirty="0">
                <a:solidFill>
                  <a:srgbClr val="1F1F1F"/>
                </a:solidFill>
                <a:effectLst/>
                <a:latin typeface="Google Sans"/>
              </a:rPr>
              <a:t>Problems that this research paper Has Solved Effectively</a:t>
            </a:r>
          </a:p>
          <a:p>
            <a:pPr algn="l">
              <a:buFont typeface="Arial" panose="020B0604020202020204" pitchFamily="34" charset="0"/>
              <a:buChar char="•"/>
            </a:pPr>
            <a:r>
              <a:rPr lang="en-US" b="0" i="0" dirty="0">
                <a:solidFill>
                  <a:srgbClr val="1F1F1F"/>
                </a:solidFill>
                <a:effectLst/>
                <a:latin typeface="Google Sans"/>
              </a:rPr>
              <a:t>The LK algorithm has been used to solve a variety of TSP problems, including problems with thousands of cities.</a:t>
            </a:r>
          </a:p>
          <a:p>
            <a:pPr algn="l">
              <a:buFont typeface="Arial" panose="020B0604020202020204" pitchFamily="34" charset="0"/>
              <a:buChar char="•"/>
            </a:pPr>
            <a:r>
              <a:rPr lang="en-US" b="0" i="0" dirty="0">
                <a:solidFill>
                  <a:srgbClr val="1F1F1F"/>
                </a:solidFill>
                <a:effectLst/>
                <a:latin typeface="Google Sans"/>
              </a:rPr>
              <a:t>The LK algorithm has been shown to be effective in a variety of applications, including logistics, scheduling, and circuit design.</a:t>
            </a:r>
          </a:p>
        </p:txBody>
      </p:sp>
      <p:sp>
        <p:nvSpPr>
          <p:cNvPr id="9" name="TextBox 8">
            <a:extLst>
              <a:ext uri="{FF2B5EF4-FFF2-40B4-BE49-F238E27FC236}">
                <a16:creationId xmlns:a16="http://schemas.microsoft.com/office/drawing/2014/main" id="{FB99668A-2801-C4B2-1A9A-4E8F9152550A}"/>
              </a:ext>
            </a:extLst>
          </p:cNvPr>
          <p:cNvSpPr txBox="1"/>
          <p:nvPr/>
        </p:nvSpPr>
        <p:spPr>
          <a:xfrm>
            <a:off x="370892" y="3429000"/>
            <a:ext cx="6097554" cy="2585323"/>
          </a:xfrm>
          <a:prstGeom prst="rect">
            <a:avLst/>
          </a:prstGeom>
          <a:noFill/>
        </p:spPr>
        <p:txBody>
          <a:bodyPr wrap="square">
            <a:spAutoFit/>
          </a:bodyPr>
          <a:lstStyle/>
          <a:p>
            <a:pPr algn="l"/>
            <a:r>
              <a:rPr lang="en-US" b="1" i="0" dirty="0">
                <a:solidFill>
                  <a:srgbClr val="1F1F1F"/>
                </a:solidFill>
                <a:effectLst/>
                <a:latin typeface="Google Sans"/>
              </a:rPr>
              <a:t>Future outlook:-</a:t>
            </a:r>
          </a:p>
          <a:p>
            <a:pPr algn="l">
              <a:buFont typeface="Arial" panose="020B0604020202020204" pitchFamily="34" charset="0"/>
              <a:buChar char="•"/>
            </a:pPr>
            <a:r>
              <a:rPr lang="en-US" b="0" i="0" dirty="0">
                <a:solidFill>
                  <a:srgbClr val="1F1F1F"/>
                </a:solidFill>
                <a:effectLst/>
                <a:latin typeface="Google Sans"/>
              </a:rPr>
              <a:t>The LK algorithm is a powerful tool for solving the TSP and is likely to continue to be used in the future.</a:t>
            </a:r>
          </a:p>
          <a:p>
            <a:pPr algn="l">
              <a:buFont typeface="Arial" panose="020B0604020202020204" pitchFamily="34" charset="0"/>
              <a:buChar char="•"/>
            </a:pPr>
            <a:r>
              <a:rPr lang="en-US" b="0" i="0" dirty="0">
                <a:solidFill>
                  <a:srgbClr val="1F1F1F"/>
                </a:solidFill>
                <a:effectLst/>
                <a:latin typeface="Google Sans"/>
              </a:rPr>
              <a:t>However, the LK algorithm is not without its limitations. The LK algorithm is not guaranteed to find the optimal solution to the TSP, and its running time grows quadratically with the number of cities.</a:t>
            </a:r>
          </a:p>
          <a:p>
            <a:pPr algn="l">
              <a:buFont typeface="Arial" panose="020B0604020202020204" pitchFamily="34" charset="0"/>
              <a:buChar char="•"/>
            </a:pPr>
            <a:r>
              <a:rPr lang="en-US" b="0" i="0" dirty="0">
                <a:solidFill>
                  <a:srgbClr val="1F1F1F"/>
                </a:solidFill>
                <a:effectLst/>
                <a:latin typeface="Google Sans"/>
              </a:rPr>
              <a:t>Despite these limitations, the LK algorithm is a valuable tool for solving a wide range of TSP problems.</a:t>
            </a:r>
          </a:p>
        </p:txBody>
      </p:sp>
    </p:spTree>
    <p:extLst>
      <p:ext uri="{BB962C8B-B14F-4D97-AF65-F5344CB8AC3E}">
        <p14:creationId xmlns:p14="http://schemas.microsoft.com/office/powerpoint/2010/main" val="195698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FDC7D-BE2E-7259-79CF-9848A1FF55D1}"/>
              </a:ext>
            </a:extLst>
          </p:cNvPr>
          <p:cNvSpPr>
            <a:spLocks noGrp="1"/>
          </p:cNvSpPr>
          <p:nvPr>
            <p:ph type="title"/>
          </p:nvPr>
        </p:nvSpPr>
        <p:spPr>
          <a:xfrm>
            <a:off x="494522" y="289250"/>
            <a:ext cx="10773125" cy="1037564"/>
          </a:xfrm>
        </p:spPr>
        <p:txBody>
          <a:bodyPr>
            <a:noAutofit/>
          </a:bodyPr>
          <a:lstStyle/>
          <a:p>
            <a:r>
              <a:rPr lang="en-US" sz="3200" b="1" i="0" u="sng" dirty="0">
                <a:solidFill>
                  <a:srgbClr val="0F0F0F"/>
                </a:solidFill>
                <a:effectLst/>
                <a:latin typeface="YouTube Sans"/>
              </a:rPr>
              <a:t>Travelling Sales Man Problem (TSP)  why it is NP Hard</a:t>
            </a:r>
            <a:br>
              <a:rPr lang="en-US" sz="3600" b="1" i="0" u="sng" dirty="0">
                <a:solidFill>
                  <a:srgbClr val="0F0F0F"/>
                </a:solidFill>
                <a:effectLst/>
                <a:latin typeface="YouTube Sans"/>
              </a:rPr>
            </a:br>
            <a:endParaRPr lang="en-IN" sz="3600" u="sng" dirty="0"/>
          </a:p>
        </p:txBody>
      </p:sp>
      <p:pic>
        <p:nvPicPr>
          <p:cNvPr id="9" name="Picture 8">
            <a:extLst>
              <a:ext uri="{FF2B5EF4-FFF2-40B4-BE49-F238E27FC236}">
                <a16:creationId xmlns:a16="http://schemas.microsoft.com/office/drawing/2014/main" id="{509A57AC-8FFE-4C91-0CA1-38C322AEA136}"/>
              </a:ext>
            </a:extLst>
          </p:cNvPr>
          <p:cNvPicPr>
            <a:picLocks noChangeAspect="1"/>
          </p:cNvPicPr>
          <p:nvPr/>
        </p:nvPicPr>
        <p:blipFill rotWithShape="1">
          <a:blip r:embed="rId2"/>
          <a:srcRect b="30900"/>
          <a:stretch/>
        </p:blipFill>
        <p:spPr>
          <a:xfrm>
            <a:off x="640102" y="1138335"/>
            <a:ext cx="6452119" cy="1853357"/>
          </a:xfrm>
          <a:prstGeom prst="rect">
            <a:avLst/>
          </a:prstGeom>
        </p:spPr>
      </p:pic>
      <p:pic>
        <p:nvPicPr>
          <p:cNvPr id="13" name="Picture 12">
            <a:extLst>
              <a:ext uri="{FF2B5EF4-FFF2-40B4-BE49-F238E27FC236}">
                <a16:creationId xmlns:a16="http://schemas.microsoft.com/office/drawing/2014/main" id="{3BA01DA0-0337-FE3B-E662-3CA1AD836EA1}"/>
              </a:ext>
            </a:extLst>
          </p:cNvPr>
          <p:cNvPicPr>
            <a:picLocks noChangeAspect="1"/>
          </p:cNvPicPr>
          <p:nvPr/>
        </p:nvPicPr>
        <p:blipFill>
          <a:blip r:embed="rId3"/>
          <a:stretch>
            <a:fillRect/>
          </a:stretch>
        </p:blipFill>
        <p:spPr>
          <a:xfrm>
            <a:off x="640102" y="3694922"/>
            <a:ext cx="2674572" cy="2254001"/>
          </a:xfrm>
          <a:prstGeom prst="rect">
            <a:avLst/>
          </a:prstGeom>
        </p:spPr>
      </p:pic>
      <p:pic>
        <p:nvPicPr>
          <p:cNvPr id="15" name="Picture 14">
            <a:extLst>
              <a:ext uri="{FF2B5EF4-FFF2-40B4-BE49-F238E27FC236}">
                <a16:creationId xmlns:a16="http://schemas.microsoft.com/office/drawing/2014/main" id="{FEE94C79-E3D5-ADB8-99D4-BBF4ACEAD35A}"/>
              </a:ext>
            </a:extLst>
          </p:cNvPr>
          <p:cNvPicPr>
            <a:picLocks noChangeAspect="1"/>
          </p:cNvPicPr>
          <p:nvPr/>
        </p:nvPicPr>
        <p:blipFill>
          <a:blip r:embed="rId4"/>
          <a:stretch>
            <a:fillRect/>
          </a:stretch>
        </p:blipFill>
        <p:spPr>
          <a:xfrm>
            <a:off x="4294879" y="3723298"/>
            <a:ext cx="2651762" cy="2225625"/>
          </a:xfrm>
          <a:prstGeom prst="rect">
            <a:avLst/>
          </a:prstGeom>
        </p:spPr>
      </p:pic>
      <p:sp>
        <p:nvSpPr>
          <p:cNvPr id="16" name="TextBox 15">
            <a:extLst>
              <a:ext uri="{FF2B5EF4-FFF2-40B4-BE49-F238E27FC236}">
                <a16:creationId xmlns:a16="http://schemas.microsoft.com/office/drawing/2014/main" id="{5967C4F3-DD38-79B1-DC5D-C233D9C1A4D8}"/>
              </a:ext>
            </a:extLst>
          </p:cNvPr>
          <p:cNvSpPr txBox="1"/>
          <p:nvPr/>
        </p:nvSpPr>
        <p:spPr>
          <a:xfrm>
            <a:off x="640102" y="3163078"/>
            <a:ext cx="2822760" cy="369332"/>
          </a:xfrm>
          <a:prstGeom prst="rect">
            <a:avLst/>
          </a:prstGeom>
          <a:noFill/>
        </p:spPr>
        <p:txBody>
          <a:bodyPr wrap="none" rtlCol="0">
            <a:spAutoFit/>
          </a:bodyPr>
          <a:lstStyle/>
          <a:p>
            <a:r>
              <a:rPr lang="en-IN" b="1" u="sng" dirty="0"/>
              <a:t>Solutions can be different:- </a:t>
            </a:r>
          </a:p>
        </p:txBody>
      </p:sp>
      <p:sp>
        <p:nvSpPr>
          <p:cNvPr id="18" name="TextBox 17">
            <a:extLst>
              <a:ext uri="{FF2B5EF4-FFF2-40B4-BE49-F238E27FC236}">
                <a16:creationId xmlns:a16="http://schemas.microsoft.com/office/drawing/2014/main" id="{F7A407DD-E53F-2948-53A6-29C36DE4287A}"/>
              </a:ext>
            </a:extLst>
          </p:cNvPr>
          <p:cNvSpPr txBox="1"/>
          <p:nvPr/>
        </p:nvSpPr>
        <p:spPr>
          <a:xfrm>
            <a:off x="7092221" y="2886079"/>
            <a:ext cx="4039199" cy="1200329"/>
          </a:xfrm>
          <a:prstGeom prst="rect">
            <a:avLst/>
          </a:prstGeom>
          <a:noFill/>
        </p:spPr>
        <p:txBody>
          <a:bodyPr wrap="square">
            <a:spAutoFit/>
          </a:bodyPr>
          <a:lstStyle/>
          <a:p>
            <a:r>
              <a:rPr lang="en-US" b="1" i="0" dirty="0">
                <a:solidFill>
                  <a:srgbClr val="000000"/>
                </a:solidFill>
                <a:effectLst/>
                <a:latin typeface="Verdana" panose="020B0604030504040204" pitchFamily="34" charset="0"/>
              </a:rPr>
              <a:t>NP-hard</a:t>
            </a:r>
            <a:r>
              <a:rPr lang="en-US" b="0" i="0" dirty="0">
                <a:solidFill>
                  <a:srgbClr val="000000"/>
                </a:solidFill>
                <a:effectLst/>
                <a:latin typeface="Verdana" panose="020B0604030504040204" pitchFamily="34" charset="0"/>
              </a:rPr>
              <a:t> − The class of problem which cannot be solved within a polynomial time is called NP-hard</a:t>
            </a:r>
            <a:endParaRPr lang="en-IN" dirty="0"/>
          </a:p>
        </p:txBody>
      </p:sp>
    </p:spTree>
    <p:extLst>
      <p:ext uri="{BB962C8B-B14F-4D97-AF65-F5344CB8AC3E}">
        <p14:creationId xmlns:p14="http://schemas.microsoft.com/office/powerpoint/2010/main" val="3690712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95D563-3F1C-E0CD-CB1A-BEEFD94B610E}"/>
              </a:ext>
            </a:extLst>
          </p:cNvPr>
          <p:cNvPicPr>
            <a:picLocks noChangeAspect="1"/>
          </p:cNvPicPr>
          <p:nvPr/>
        </p:nvPicPr>
        <p:blipFill rotWithShape="1">
          <a:blip r:embed="rId2"/>
          <a:srcRect l="9187" t="-624"/>
          <a:stretch/>
        </p:blipFill>
        <p:spPr>
          <a:xfrm>
            <a:off x="1078947" y="811901"/>
            <a:ext cx="4607552" cy="635111"/>
          </a:xfrm>
          <a:prstGeom prst="rect">
            <a:avLst/>
          </a:prstGeom>
        </p:spPr>
      </p:pic>
      <p:pic>
        <p:nvPicPr>
          <p:cNvPr id="7" name="Picture 6">
            <a:extLst>
              <a:ext uri="{FF2B5EF4-FFF2-40B4-BE49-F238E27FC236}">
                <a16:creationId xmlns:a16="http://schemas.microsoft.com/office/drawing/2014/main" id="{C583621A-73F7-226C-7C2A-E4B4A63196D8}"/>
              </a:ext>
            </a:extLst>
          </p:cNvPr>
          <p:cNvPicPr>
            <a:picLocks noChangeAspect="1"/>
          </p:cNvPicPr>
          <p:nvPr/>
        </p:nvPicPr>
        <p:blipFill>
          <a:blip r:embed="rId3"/>
          <a:stretch>
            <a:fillRect/>
          </a:stretch>
        </p:blipFill>
        <p:spPr>
          <a:xfrm>
            <a:off x="1078947" y="1822976"/>
            <a:ext cx="5433531" cy="929721"/>
          </a:xfrm>
          <a:prstGeom prst="rect">
            <a:avLst/>
          </a:prstGeom>
        </p:spPr>
      </p:pic>
      <p:pic>
        <p:nvPicPr>
          <p:cNvPr id="9" name="Picture 8">
            <a:extLst>
              <a:ext uri="{FF2B5EF4-FFF2-40B4-BE49-F238E27FC236}">
                <a16:creationId xmlns:a16="http://schemas.microsoft.com/office/drawing/2014/main" id="{8F69ED62-D8FA-89D3-5C7A-F917C6D00E1C}"/>
              </a:ext>
            </a:extLst>
          </p:cNvPr>
          <p:cNvPicPr>
            <a:picLocks noChangeAspect="1"/>
          </p:cNvPicPr>
          <p:nvPr/>
        </p:nvPicPr>
        <p:blipFill>
          <a:blip r:embed="rId4"/>
          <a:stretch>
            <a:fillRect/>
          </a:stretch>
        </p:blipFill>
        <p:spPr>
          <a:xfrm>
            <a:off x="1078947" y="3228512"/>
            <a:ext cx="3720797" cy="2518693"/>
          </a:xfrm>
          <a:prstGeom prst="rect">
            <a:avLst/>
          </a:prstGeom>
        </p:spPr>
      </p:pic>
    </p:spTree>
    <p:extLst>
      <p:ext uri="{BB962C8B-B14F-4D97-AF65-F5344CB8AC3E}">
        <p14:creationId xmlns:p14="http://schemas.microsoft.com/office/powerpoint/2010/main" val="3299725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7C7C1-D898-9152-E432-CF31F7C0BAD7}"/>
              </a:ext>
            </a:extLst>
          </p:cNvPr>
          <p:cNvPicPr>
            <a:picLocks noChangeAspect="1"/>
          </p:cNvPicPr>
          <p:nvPr/>
        </p:nvPicPr>
        <p:blipFill rotWithShape="1">
          <a:blip r:embed="rId2">
            <a:extLst>
              <a:ext uri="{28A0092B-C50C-407E-A947-70E740481C1C}">
                <a14:useLocalDpi xmlns:a14="http://schemas.microsoft.com/office/drawing/2010/main" val="0"/>
              </a:ext>
            </a:extLst>
          </a:blip>
          <a:srcRect t="55428" r="8849" b="7075"/>
          <a:stretch/>
        </p:blipFill>
        <p:spPr>
          <a:xfrm>
            <a:off x="886408" y="3569547"/>
            <a:ext cx="8537804" cy="1975674"/>
          </a:xfrm>
          <a:prstGeom prst="rect">
            <a:avLst/>
          </a:prstGeom>
        </p:spPr>
      </p:pic>
      <p:pic>
        <p:nvPicPr>
          <p:cNvPr id="5" name="Picture 4">
            <a:extLst>
              <a:ext uri="{FF2B5EF4-FFF2-40B4-BE49-F238E27FC236}">
                <a16:creationId xmlns:a16="http://schemas.microsoft.com/office/drawing/2014/main" id="{1F0696CE-5DEB-EC20-FDE1-B2C48B099DA2}"/>
              </a:ext>
            </a:extLst>
          </p:cNvPr>
          <p:cNvPicPr>
            <a:picLocks noChangeAspect="1"/>
          </p:cNvPicPr>
          <p:nvPr/>
        </p:nvPicPr>
        <p:blipFill>
          <a:blip r:embed="rId3"/>
          <a:stretch>
            <a:fillRect/>
          </a:stretch>
        </p:blipFill>
        <p:spPr>
          <a:xfrm>
            <a:off x="886408" y="783771"/>
            <a:ext cx="5611836" cy="2280747"/>
          </a:xfrm>
          <a:prstGeom prst="rect">
            <a:avLst/>
          </a:prstGeom>
        </p:spPr>
      </p:pic>
    </p:spTree>
    <p:extLst>
      <p:ext uri="{BB962C8B-B14F-4D97-AF65-F5344CB8AC3E}">
        <p14:creationId xmlns:p14="http://schemas.microsoft.com/office/powerpoint/2010/main" val="291308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E5BCD-9034-D72B-A03C-81E2BD626C77}"/>
              </a:ext>
            </a:extLst>
          </p:cNvPr>
          <p:cNvSpPr>
            <a:spLocks noGrp="1"/>
          </p:cNvSpPr>
          <p:nvPr>
            <p:ph type="title"/>
          </p:nvPr>
        </p:nvSpPr>
        <p:spPr/>
        <p:txBody>
          <a:bodyPr/>
          <a:lstStyle/>
          <a:p>
            <a:r>
              <a:rPr lang="en-IN" dirty="0" err="1"/>
              <a:t>Now,Why</a:t>
            </a:r>
            <a:r>
              <a:rPr lang="en-IN" dirty="0"/>
              <a:t> it is computationally difficulty</a:t>
            </a:r>
          </a:p>
        </p:txBody>
      </p:sp>
      <p:pic>
        <p:nvPicPr>
          <p:cNvPr id="6" name="Picture 5">
            <a:extLst>
              <a:ext uri="{FF2B5EF4-FFF2-40B4-BE49-F238E27FC236}">
                <a16:creationId xmlns:a16="http://schemas.microsoft.com/office/drawing/2014/main" id="{FB7BB241-649D-0C7B-E494-3FE748217B41}"/>
              </a:ext>
            </a:extLst>
          </p:cNvPr>
          <p:cNvPicPr>
            <a:picLocks noChangeAspect="1"/>
          </p:cNvPicPr>
          <p:nvPr/>
        </p:nvPicPr>
        <p:blipFill>
          <a:blip r:embed="rId2"/>
          <a:stretch>
            <a:fillRect/>
          </a:stretch>
        </p:blipFill>
        <p:spPr>
          <a:xfrm>
            <a:off x="1203358" y="1737360"/>
            <a:ext cx="7212854" cy="2999892"/>
          </a:xfrm>
          <a:prstGeom prst="rect">
            <a:avLst/>
          </a:prstGeom>
        </p:spPr>
      </p:pic>
      <p:pic>
        <p:nvPicPr>
          <p:cNvPr id="8" name="Picture 7">
            <a:extLst>
              <a:ext uri="{FF2B5EF4-FFF2-40B4-BE49-F238E27FC236}">
                <a16:creationId xmlns:a16="http://schemas.microsoft.com/office/drawing/2014/main" id="{FACCD695-4D45-2481-0DBA-CE51F1EF7FC1}"/>
              </a:ext>
            </a:extLst>
          </p:cNvPr>
          <p:cNvPicPr>
            <a:picLocks noChangeAspect="1"/>
          </p:cNvPicPr>
          <p:nvPr/>
        </p:nvPicPr>
        <p:blipFill>
          <a:blip r:embed="rId3"/>
          <a:stretch>
            <a:fillRect/>
          </a:stretch>
        </p:blipFill>
        <p:spPr>
          <a:xfrm>
            <a:off x="1203358" y="4737252"/>
            <a:ext cx="3546249" cy="1635556"/>
          </a:xfrm>
          <a:prstGeom prst="rect">
            <a:avLst/>
          </a:prstGeom>
        </p:spPr>
      </p:pic>
    </p:spTree>
    <p:extLst>
      <p:ext uri="{BB962C8B-B14F-4D97-AF65-F5344CB8AC3E}">
        <p14:creationId xmlns:p14="http://schemas.microsoft.com/office/powerpoint/2010/main" val="918974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36C269-0708-AF29-BEDA-CD00D5F7C8F3}"/>
              </a:ext>
            </a:extLst>
          </p:cNvPr>
          <p:cNvPicPr>
            <a:picLocks noChangeAspect="1"/>
          </p:cNvPicPr>
          <p:nvPr/>
        </p:nvPicPr>
        <p:blipFill>
          <a:blip r:embed="rId2"/>
          <a:stretch>
            <a:fillRect/>
          </a:stretch>
        </p:blipFill>
        <p:spPr>
          <a:xfrm>
            <a:off x="3852739" y="483220"/>
            <a:ext cx="4936698" cy="647756"/>
          </a:xfrm>
          <a:prstGeom prst="rect">
            <a:avLst/>
          </a:prstGeom>
        </p:spPr>
      </p:pic>
      <p:pic>
        <p:nvPicPr>
          <p:cNvPr id="7" name="Picture 6">
            <a:extLst>
              <a:ext uri="{FF2B5EF4-FFF2-40B4-BE49-F238E27FC236}">
                <a16:creationId xmlns:a16="http://schemas.microsoft.com/office/drawing/2014/main" id="{AFA1938F-82E4-5B1E-8AF1-457D57F5BE02}"/>
              </a:ext>
            </a:extLst>
          </p:cNvPr>
          <p:cNvPicPr>
            <a:picLocks noChangeAspect="1"/>
          </p:cNvPicPr>
          <p:nvPr/>
        </p:nvPicPr>
        <p:blipFill>
          <a:blip r:embed="rId3"/>
          <a:stretch>
            <a:fillRect/>
          </a:stretch>
        </p:blipFill>
        <p:spPr>
          <a:xfrm>
            <a:off x="6190816" y="2499391"/>
            <a:ext cx="2494715" cy="1583003"/>
          </a:xfrm>
          <a:prstGeom prst="rect">
            <a:avLst/>
          </a:prstGeom>
        </p:spPr>
      </p:pic>
      <p:pic>
        <p:nvPicPr>
          <p:cNvPr id="9" name="Picture 8">
            <a:extLst>
              <a:ext uri="{FF2B5EF4-FFF2-40B4-BE49-F238E27FC236}">
                <a16:creationId xmlns:a16="http://schemas.microsoft.com/office/drawing/2014/main" id="{A866FF17-9720-2021-557C-2A19302F384F}"/>
              </a:ext>
            </a:extLst>
          </p:cNvPr>
          <p:cNvPicPr>
            <a:picLocks noChangeAspect="1"/>
          </p:cNvPicPr>
          <p:nvPr/>
        </p:nvPicPr>
        <p:blipFill>
          <a:blip r:embed="rId4"/>
          <a:stretch>
            <a:fillRect/>
          </a:stretch>
        </p:blipFill>
        <p:spPr>
          <a:xfrm>
            <a:off x="757747" y="1404527"/>
            <a:ext cx="5433069" cy="4858285"/>
          </a:xfrm>
          <a:prstGeom prst="rect">
            <a:avLst/>
          </a:prstGeom>
        </p:spPr>
      </p:pic>
      <p:sp>
        <p:nvSpPr>
          <p:cNvPr id="11" name="TextBox 10">
            <a:extLst>
              <a:ext uri="{FF2B5EF4-FFF2-40B4-BE49-F238E27FC236}">
                <a16:creationId xmlns:a16="http://schemas.microsoft.com/office/drawing/2014/main" id="{5E206964-55D6-7854-D97A-B1B73E8A372E}"/>
              </a:ext>
            </a:extLst>
          </p:cNvPr>
          <p:cNvSpPr txBox="1"/>
          <p:nvPr/>
        </p:nvSpPr>
        <p:spPr>
          <a:xfrm>
            <a:off x="6270229" y="1740192"/>
            <a:ext cx="4378389" cy="646331"/>
          </a:xfrm>
          <a:prstGeom prst="rect">
            <a:avLst/>
          </a:prstGeom>
          <a:noFill/>
        </p:spPr>
        <p:txBody>
          <a:bodyPr wrap="square">
            <a:spAutoFit/>
          </a:bodyPr>
          <a:lstStyle/>
          <a:p>
            <a:r>
              <a:rPr lang="en-US" dirty="0"/>
              <a:t>Graph G has a Hamiltonian cycle.</a:t>
            </a:r>
          </a:p>
          <a:p>
            <a:r>
              <a:rPr lang="en-US" dirty="0"/>
              <a:t>Graph G' has a tour with total weight n.</a:t>
            </a:r>
          </a:p>
        </p:txBody>
      </p:sp>
      <p:sp>
        <p:nvSpPr>
          <p:cNvPr id="12" name="Title 1">
            <a:extLst>
              <a:ext uri="{FF2B5EF4-FFF2-40B4-BE49-F238E27FC236}">
                <a16:creationId xmlns:a16="http://schemas.microsoft.com/office/drawing/2014/main" id="{5DDAF91A-2194-9E21-58D0-033C69EBE25C}"/>
              </a:ext>
            </a:extLst>
          </p:cNvPr>
          <p:cNvSpPr>
            <a:spLocks noGrp="1"/>
          </p:cNvSpPr>
          <p:nvPr>
            <p:ph type="title"/>
          </p:nvPr>
        </p:nvSpPr>
        <p:spPr>
          <a:xfrm>
            <a:off x="1153263" y="-183006"/>
            <a:ext cx="2970867" cy="1450757"/>
          </a:xfrm>
        </p:spPr>
        <p:txBody>
          <a:bodyPr>
            <a:noAutofit/>
          </a:bodyPr>
          <a:lstStyle/>
          <a:p>
            <a:r>
              <a:rPr lang="en-IN" sz="2800" dirty="0"/>
              <a:t>Proof: TSP is a NP Complete Problem</a:t>
            </a:r>
          </a:p>
        </p:txBody>
      </p:sp>
    </p:spTree>
    <p:extLst>
      <p:ext uri="{BB962C8B-B14F-4D97-AF65-F5344CB8AC3E}">
        <p14:creationId xmlns:p14="http://schemas.microsoft.com/office/powerpoint/2010/main" val="2261404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5B93CD5-6F67-2345-4B9C-EB2B18C0040C}"/>
              </a:ext>
            </a:extLst>
          </p:cNvPr>
          <p:cNvPicPr>
            <a:picLocks noGrp="1" noChangeAspect="1"/>
          </p:cNvPicPr>
          <p:nvPr>
            <p:ph idx="1"/>
          </p:nvPr>
        </p:nvPicPr>
        <p:blipFill>
          <a:blip r:embed="rId2"/>
          <a:stretch>
            <a:fillRect/>
          </a:stretch>
        </p:blipFill>
        <p:spPr>
          <a:xfrm>
            <a:off x="5197503" y="328062"/>
            <a:ext cx="6370872" cy="1661304"/>
          </a:xfrm>
        </p:spPr>
      </p:pic>
      <p:pic>
        <p:nvPicPr>
          <p:cNvPr id="10" name="Picture 9">
            <a:extLst>
              <a:ext uri="{FF2B5EF4-FFF2-40B4-BE49-F238E27FC236}">
                <a16:creationId xmlns:a16="http://schemas.microsoft.com/office/drawing/2014/main" id="{73401AA2-0DFF-D048-322F-3DB3D186054E}"/>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5868111" y="2092003"/>
            <a:ext cx="4575295" cy="4629763"/>
          </a:xfrm>
          <a:prstGeom prst="rect">
            <a:avLst/>
          </a:prstGeom>
        </p:spPr>
      </p:pic>
      <p:sp>
        <p:nvSpPr>
          <p:cNvPr id="3" name="TextBox 2">
            <a:extLst>
              <a:ext uri="{FF2B5EF4-FFF2-40B4-BE49-F238E27FC236}">
                <a16:creationId xmlns:a16="http://schemas.microsoft.com/office/drawing/2014/main" id="{AE4E6CE3-7B8D-CAA5-6CAE-01BE57332A43}"/>
              </a:ext>
            </a:extLst>
          </p:cNvPr>
          <p:cNvSpPr txBox="1"/>
          <p:nvPr/>
        </p:nvSpPr>
        <p:spPr>
          <a:xfrm>
            <a:off x="522515" y="2509935"/>
            <a:ext cx="3172792" cy="1107996"/>
          </a:xfrm>
          <a:prstGeom prst="rect">
            <a:avLst/>
          </a:prstGeom>
          <a:noFill/>
        </p:spPr>
        <p:txBody>
          <a:bodyPr wrap="none" rtlCol="0">
            <a:spAutoFit/>
          </a:bodyPr>
          <a:lstStyle/>
          <a:p>
            <a:r>
              <a:rPr lang="en-IN" sz="6600" dirty="0"/>
              <a:t>PAPER 1 </a:t>
            </a:r>
          </a:p>
        </p:txBody>
      </p:sp>
    </p:spTree>
    <p:extLst>
      <p:ext uri="{BB962C8B-B14F-4D97-AF65-F5344CB8AC3E}">
        <p14:creationId xmlns:p14="http://schemas.microsoft.com/office/powerpoint/2010/main" val="422443372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446</TotalTime>
  <Words>2680</Words>
  <Application>Microsoft Office PowerPoint</Application>
  <PresentationFormat>Widescreen</PresentationFormat>
  <Paragraphs>194</Paragraphs>
  <Slides>32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-apple-system</vt:lpstr>
      <vt:lpstr>Arial</vt:lpstr>
      <vt:lpstr>Bookman Old Style</vt:lpstr>
      <vt:lpstr>Calibri</vt:lpstr>
      <vt:lpstr>Calibri Light</vt:lpstr>
      <vt:lpstr>Courier</vt:lpstr>
      <vt:lpstr>Google Sans</vt:lpstr>
      <vt:lpstr>Symbol</vt:lpstr>
      <vt:lpstr>Times New Roman</vt:lpstr>
      <vt:lpstr>Verdana</vt:lpstr>
      <vt:lpstr>YouTube Sans</vt:lpstr>
      <vt:lpstr>Retrospect</vt:lpstr>
      <vt:lpstr>A  NP-Complete  Problem</vt:lpstr>
      <vt:lpstr>Introduction</vt:lpstr>
      <vt:lpstr>Introduction</vt:lpstr>
      <vt:lpstr>Travelling Sales Man Problem (TSP)  why it is NP Hard </vt:lpstr>
      <vt:lpstr>PowerPoint Presentation</vt:lpstr>
      <vt:lpstr>PowerPoint Presentation</vt:lpstr>
      <vt:lpstr>Now,Why it is computationally difficulty</vt:lpstr>
      <vt:lpstr>Proof: TSP is a NP Complete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NP-Complete  Problem</dc:title>
  <dc:creator>Kusum Sharma</dc:creator>
  <cp:lastModifiedBy>Kusum Sharma</cp:lastModifiedBy>
  <cp:revision>29</cp:revision>
  <dcterms:created xsi:type="dcterms:W3CDTF">2023-11-24T17:34:52Z</dcterms:created>
  <dcterms:modified xsi:type="dcterms:W3CDTF">2024-01-13T08:04:29Z</dcterms:modified>
</cp:coreProperties>
</file>